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6" r:id="rId7"/>
    <p:sldId id="262" r:id="rId8"/>
    <p:sldId id="289" r:id="rId9"/>
    <p:sldId id="277" r:id="rId10"/>
    <p:sldId id="278" r:id="rId11"/>
    <p:sldId id="290" r:id="rId12"/>
    <p:sldId id="263" r:id="rId13"/>
    <p:sldId id="264" r:id="rId14"/>
    <p:sldId id="267" r:id="rId15"/>
    <p:sldId id="282" r:id="rId16"/>
    <p:sldId id="265" r:id="rId17"/>
    <p:sldId id="268" r:id="rId18"/>
    <p:sldId id="269" r:id="rId19"/>
    <p:sldId id="286" r:id="rId20"/>
    <p:sldId id="287" r:id="rId21"/>
    <p:sldId id="270" r:id="rId22"/>
    <p:sldId id="285" r:id="rId23"/>
    <p:sldId id="271" r:id="rId24"/>
    <p:sldId id="275" r:id="rId25"/>
    <p:sldId id="272" r:id="rId26"/>
    <p:sldId id="273" r:id="rId27"/>
    <p:sldId id="280" r:id="rId28"/>
    <p:sldId id="274" r:id="rId29"/>
    <p:sldId id="276" r:id="rId30"/>
    <p:sldId id="283" r:id="rId31"/>
    <p:sldId id="284" r:id="rId32"/>
    <p:sldId id="279" r:id="rId33"/>
    <p:sldId id="28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6624736"/>
          </a:xfrm>
          <a:noFill/>
        </p:spPr>
        <p:txBody>
          <a:bodyPr>
            <a:normAutofit/>
          </a:bodyPr>
          <a:lstStyle/>
          <a:p>
            <a:r>
              <a:rPr lang="ru-RU" sz="2400" i="1" dirty="0" smtClean="0"/>
              <a:t>                         </a:t>
            </a:r>
            <a:r>
              <a:rPr lang="ru-RU" sz="2400" i="1" dirty="0" smtClean="0">
                <a:solidFill>
                  <a:srgbClr val="002060"/>
                </a:solidFill>
              </a:rPr>
              <a:t>Конкурс  «воспитатель года»</a:t>
            </a:r>
            <a:r>
              <a:rPr lang="ru-RU" sz="2400" i="1" dirty="0">
                <a:solidFill>
                  <a:srgbClr val="002060"/>
                </a:solidFill>
              </a:rPr>
              <a:t/>
            </a:r>
            <a:br>
              <a:rPr lang="ru-RU" sz="2400" i="1" dirty="0">
                <a:solidFill>
                  <a:srgbClr val="002060"/>
                </a:solidFill>
              </a:rPr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                     </a:t>
            </a:r>
            <a:r>
              <a:rPr lang="ru-RU" sz="3200" i="1" dirty="0" smtClean="0">
                <a:solidFill>
                  <a:srgbClr val="00B050"/>
                </a:solidFill>
              </a:rPr>
              <a:t>Творческая презентация.</a:t>
            </a:r>
            <a:br>
              <a:rPr lang="ru-RU" sz="3200" i="1" dirty="0" smtClean="0">
                <a:solidFill>
                  <a:srgbClr val="00B050"/>
                </a:solidFill>
              </a:rPr>
            </a:br>
            <a:r>
              <a:rPr lang="ru-RU" sz="2400" i="1" dirty="0" smtClean="0">
                <a:solidFill>
                  <a:srgbClr val="00B050"/>
                </a:solidFill>
              </a:rPr>
              <a:t/>
            </a:r>
            <a:br>
              <a:rPr lang="ru-RU" sz="2400" i="1" dirty="0" smtClean="0">
                <a:solidFill>
                  <a:srgbClr val="00B050"/>
                </a:solidFill>
              </a:rPr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>
                <a:solidFill>
                  <a:srgbClr val="002060"/>
                </a:solidFill>
              </a:rPr>
              <a:t>Воспитателя дошкольной группы «Гномики».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Кальченко Евгении Валентиновны.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МБДОУ-д\с  </a:t>
            </a:r>
            <a:r>
              <a:rPr lang="en-US" sz="2400" i="1" dirty="0" smtClean="0">
                <a:solidFill>
                  <a:srgbClr val="002060"/>
                </a:solidFill>
              </a:rPr>
              <a:t>N</a:t>
            </a:r>
            <a:r>
              <a:rPr lang="ru-RU" sz="2400" i="1" dirty="0" smtClean="0">
                <a:solidFill>
                  <a:srgbClr val="002060"/>
                </a:solidFill>
              </a:rPr>
              <a:t>35 п.Совхозное .</a:t>
            </a:r>
            <a:br>
              <a:rPr lang="ru-RU" sz="2400" i="1" dirty="0" smtClean="0">
                <a:solidFill>
                  <a:srgbClr val="002060"/>
                </a:solidFill>
              </a:rPr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400" i="1" dirty="0" smtClean="0"/>
              <a:t>                                        </a:t>
            </a:r>
            <a:r>
              <a:rPr lang="ru-RU" sz="2400" i="1" dirty="0" smtClean="0">
                <a:solidFill>
                  <a:srgbClr val="002060"/>
                </a:solidFill>
              </a:rPr>
              <a:t>2016 г.</a:t>
            </a:r>
            <a:endParaRPr lang="ru-RU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37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04664"/>
            <a:ext cx="8096448" cy="607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5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784976" cy="6858000"/>
          </a:xfrm>
        </p:spPr>
        <p:txBody>
          <a:bodyPr>
            <a:normAutofit fontScale="90000"/>
          </a:bodyPr>
          <a:lstStyle/>
          <a:p>
            <a:r>
              <a:rPr lang="ru-RU" sz="2200" i="1" dirty="0" smtClean="0">
                <a:solidFill>
                  <a:srgbClr val="00B0F0"/>
                </a:solidFill>
              </a:rPr>
              <a:t>Актуальность </a:t>
            </a:r>
            <a:r>
              <a:rPr lang="ru-RU" sz="2200" i="1" dirty="0">
                <a:solidFill>
                  <a:srgbClr val="00B0F0"/>
                </a:solidFill>
              </a:rPr>
              <a:t>проблемы познавательно-речевого </a:t>
            </a:r>
            <a:r>
              <a:rPr lang="ru-RU" sz="2200" i="1" dirty="0" smtClean="0">
                <a:solidFill>
                  <a:srgbClr val="00B0F0"/>
                </a:solidFill>
              </a:rPr>
              <a:t>развития.</a:t>
            </a:r>
            <a:r>
              <a:rPr lang="ru-RU" sz="2200" i="1" dirty="0" smtClean="0"/>
              <a:t/>
            </a:r>
            <a:br>
              <a:rPr lang="ru-RU" sz="2200" i="1" dirty="0" smtClean="0"/>
            </a:br>
            <a:r>
              <a:rPr lang="ru-RU" sz="2200" i="1" dirty="0" smtClean="0"/>
              <a:t/>
            </a:r>
            <a:br>
              <a:rPr lang="ru-RU" sz="2200" i="1" dirty="0" smtClean="0"/>
            </a:br>
            <a:r>
              <a:rPr lang="ru-RU" sz="2000" i="1" dirty="0"/>
              <a:t/>
            </a:r>
            <a:br>
              <a:rPr lang="ru-RU" sz="2000" i="1" dirty="0"/>
            </a:br>
            <a:r>
              <a:rPr lang="ru-RU" sz="2200" i="1" dirty="0"/>
              <a:t>Говорить умеют почти все, но говорить правильно, лишь единицы из нас. Разговаривая с другими, мы пользуемся речью как средством передачи своих мыслей. Речь для нас является одной из главных потребностей и функций человека. Именно речь отличает человека от других представителей живого мира. Именно через общение с другими людьми человек реализует себя как личность. </a:t>
            </a:r>
            <a:br>
              <a:rPr lang="ru-RU" sz="2200" i="1" dirty="0"/>
            </a:br>
            <a:r>
              <a:rPr lang="ru-RU" sz="2200" i="1" dirty="0"/>
              <a:t>Судить о начале развития личности ребенка дошкольного возраста без оценки его речевого развития невозможно. В психическом развитии ребенка речь имеет исключительное значение. С развитием речи связано формирование как личности в целом, так и всех основных психических процессов. Поэтому определение направлений и условия развития речи у детей относится к числу важнейших педагогических задач. Проблема развития речи является одной из актуальных</a:t>
            </a:r>
            <a:r>
              <a:rPr lang="ru-RU" sz="2200" i="1" dirty="0" smtClean="0"/>
              <a:t>.</a:t>
            </a:r>
            <a:br>
              <a:rPr lang="ru-RU" sz="2200" i="1" dirty="0" smtClean="0"/>
            </a:br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i="1" dirty="0"/>
              <a:t/>
            </a:r>
            <a:br>
              <a:rPr lang="ru-RU" i="1" dirty="0"/>
            </a:b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731969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4624"/>
            <a:ext cx="8460432" cy="1800200"/>
          </a:xfrm>
        </p:spPr>
        <p:txBody>
          <a:bodyPr>
            <a:normAutofit lnSpcReduction="10000"/>
          </a:bodyPr>
          <a:lstStyle/>
          <a:p>
            <a:r>
              <a:rPr lang="ru-RU" i="1" dirty="0">
                <a:solidFill>
                  <a:srgbClr val="00B0F0"/>
                </a:solidFill>
              </a:rPr>
              <a:t>Средства познавательно – речевого развития </a:t>
            </a:r>
            <a:r>
              <a:rPr lang="ru-RU" i="1" dirty="0"/>
              <a:t>ОБЩЕНИЕ ОБРАЗОВАТЕЛЬНЫЕ ТЕХНОЛОГИИ ХУДОЖЕСТВЕННО _ ЭСТЕТИЧЕСКАЯ ДЕЯТЕЛЬНОСТЬ КУЛЬТУРНАЯ ПОЗНАВАТЕЛЬНО-РЕЧЕВАЯ СРЕДА ПРОЕКТНО - ИССЛЕДОВАТЕЛЬСКАЯ </a:t>
            </a:r>
            <a:r>
              <a:rPr lang="ru-RU" i="1" dirty="0" smtClean="0"/>
              <a:t>ДЕЯТЕЛЬНОСТЬ.</a:t>
            </a:r>
            <a:br>
              <a:rPr lang="ru-RU" i="1" dirty="0" smtClean="0"/>
            </a:br>
            <a:r>
              <a:rPr lang="ru-RU" i="1" dirty="0" smtClean="0"/>
              <a:t>                             </a:t>
            </a:r>
            <a:r>
              <a:rPr lang="ru-RU" sz="2400" i="1" dirty="0" smtClean="0">
                <a:solidFill>
                  <a:srgbClr val="00B050"/>
                </a:solidFill>
              </a:rPr>
              <a:t>Проект «Сохрани птицам жизнь»</a:t>
            </a:r>
            <a:endParaRPr lang="ru-RU" sz="2400" i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67" y="1657747"/>
            <a:ext cx="2910765" cy="3329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621657"/>
            <a:ext cx="2614673" cy="3158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068960"/>
            <a:ext cx="2808311" cy="36331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8850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116632"/>
            <a:ext cx="8928992" cy="1080120"/>
          </a:xfrm>
        </p:spPr>
        <p:txBody>
          <a:bodyPr>
            <a:normAutofit lnSpcReduction="10000"/>
          </a:bodyPr>
          <a:lstStyle/>
          <a:p>
            <a:r>
              <a:rPr lang="ru-RU" sz="2400" i="1" dirty="0" smtClean="0"/>
              <a:t>Патриотическое воспитание детей так же может быть направлено на познавательно-речевое развитее.</a:t>
            </a:r>
            <a:endParaRPr lang="ru-RU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2776"/>
            <a:ext cx="2952328" cy="2945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582661"/>
            <a:ext cx="2917529" cy="297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597" y="2132856"/>
            <a:ext cx="2880320" cy="2946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01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60648"/>
            <a:ext cx="8856984" cy="720080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Праздник берёзки, где мы посадили с детьми свою берёзку.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052736"/>
            <a:ext cx="3816425" cy="2862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0134" y="1061517"/>
            <a:ext cx="3636698" cy="272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61048"/>
            <a:ext cx="374441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41" y="3891508"/>
            <a:ext cx="3703803" cy="2777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663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20688"/>
            <a:ext cx="4224469" cy="316835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492896"/>
            <a:ext cx="4247456" cy="31855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0585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44624"/>
            <a:ext cx="8928992" cy="1296144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Познавательно речевое развитие в </a:t>
            </a:r>
            <a:r>
              <a:rPr lang="ru-RU" i="1" dirty="0"/>
              <a:t>п</a:t>
            </a:r>
            <a:r>
              <a:rPr lang="ru-RU" i="1" dirty="0" smtClean="0"/>
              <a:t>остановке сказки «Путешествие Маши по осеннему лесу». 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4" y="1575092"/>
            <a:ext cx="3395347" cy="21419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52" y="1575092"/>
            <a:ext cx="3168352" cy="202965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5" y="4365104"/>
            <a:ext cx="3347901" cy="22322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4365104"/>
            <a:ext cx="3240360" cy="223224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911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44624"/>
            <a:ext cx="9036496" cy="1008112"/>
          </a:xfrm>
        </p:spPr>
        <p:txBody>
          <a:bodyPr>
            <a:normAutofit/>
          </a:bodyPr>
          <a:lstStyle/>
          <a:p>
            <a:r>
              <a:rPr lang="ru-RU" sz="2000" i="1" dirty="0">
                <a:solidFill>
                  <a:srgbClr val="00B0F0"/>
                </a:solidFill>
              </a:rPr>
              <a:t>Основным эффективным методом работы по познавательно-речевому направлению развития дошкольников является метод проектной </a:t>
            </a:r>
            <a:r>
              <a:rPr lang="ru-RU" sz="2000" i="1" dirty="0" smtClean="0">
                <a:solidFill>
                  <a:srgbClr val="00B0F0"/>
                </a:solidFill>
              </a:rPr>
              <a:t>деятельности.</a:t>
            </a:r>
            <a:endParaRPr lang="ru-RU" sz="2000" i="1" dirty="0">
              <a:solidFill>
                <a:srgbClr val="00B0F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1" y="1124744"/>
            <a:ext cx="3408379" cy="25562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052736"/>
            <a:ext cx="3341836" cy="2506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3783900"/>
            <a:ext cx="3816424" cy="2862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55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35818"/>
            <a:ext cx="9252520" cy="656878"/>
          </a:xfrm>
        </p:spPr>
        <p:txBody>
          <a:bodyPr/>
          <a:lstStyle/>
          <a:p>
            <a:r>
              <a:rPr lang="ru-RU" i="1" dirty="0" smtClean="0"/>
              <a:t>Дидактические и сюжетно-ролевые  игры.</a:t>
            </a:r>
            <a:endParaRPr lang="ru-RU" i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3871979" cy="2903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12" y="630213"/>
            <a:ext cx="3859279" cy="2894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28" y="3708345"/>
            <a:ext cx="3849563" cy="2887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712" y="3616710"/>
            <a:ext cx="3971743" cy="2978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867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2759"/>
            <a:ext cx="4321100" cy="324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2784"/>
            <a:ext cx="4391868" cy="3293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494794"/>
            <a:ext cx="4321100" cy="3240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946" y="3494793"/>
            <a:ext cx="4444577" cy="3333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15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148064" y="0"/>
            <a:ext cx="3995936" cy="6858000"/>
          </a:xfrm>
        </p:spPr>
        <p:txBody>
          <a:bodyPr>
            <a:normAutofit fontScale="92500"/>
          </a:bodyPr>
          <a:lstStyle/>
          <a:p>
            <a:r>
              <a:rPr lang="ru-RU" i="1" dirty="0" smtClean="0">
                <a:solidFill>
                  <a:srgbClr val="00B0F0"/>
                </a:solidFill>
              </a:rPr>
              <a:t>Давайте познакомимся?</a:t>
            </a:r>
            <a:br>
              <a:rPr lang="ru-RU" i="1" dirty="0" smtClean="0">
                <a:solidFill>
                  <a:srgbClr val="00B0F0"/>
                </a:solidFill>
              </a:rPr>
            </a:br>
            <a:r>
              <a:rPr lang="ru-RU" i="1" dirty="0">
                <a:solidFill>
                  <a:srgbClr val="00B0F0"/>
                </a:solidFill>
              </a:rPr>
              <a:t/>
            </a:r>
            <a:br>
              <a:rPr lang="ru-RU" i="1" dirty="0">
                <a:solidFill>
                  <a:srgbClr val="00B0F0"/>
                </a:solidFill>
              </a:rPr>
            </a:br>
            <a:r>
              <a:rPr lang="ru-RU" i="1" dirty="0" smtClean="0">
                <a:solidFill>
                  <a:srgbClr val="00B0F0"/>
                </a:solidFill>
              </a:rPr>
              <a:t>Кальченко Евгения Валентиновна.  Воспитатель разновозрастной группы «Гномики». Общий стаж работы 13 лет, педагогический стаж 10 лет в дошкольном образовательном учреждении д\с </a:t>
            </a:r>
            <a:r>
              <a:rPr lang="en-US" i="1" dirty="0" smtClean="0">
                <a:solidFill>
                  <a:srgbClr val="00B0F0"/>
                </a:solidFill>
              </a:rPr>
              <a:t>N35</a:t>
            </a:r>
            <a:r>
              <a:rPr lang="ru-RU" i="1" dirty="0" smtClean="0">
                <a:solidFill>
                  <a:srgbClr val="00B0F0"/>
                </a:solidFill>
              </a:rPr>
              <a:t> п. Совхозное. Образование высшее. Закончила Балтийский Федеральный Университет имени </a:t>
            </a:r>
            <a:r>
              <a:rPr lang="ru-RU" i="1" dirty="0" err="1" smtClean="0">
                <a:solidFill>
                  <a:srgbClr val="00B0F0"/>
                </a:solidFill>
              </a:rPr>
              <a:t>Иммануила</a:t>
            </a:r>
            <a:r>
              <a:rPr lang="ru-RU" i="1" dirty="0" smtClean="0">
                <a:solidFill>
                  <a:srgbClr val="00B0F0"/>
                </a:solidFill>
              </a:rPr>
              <a:t> Канта. Специальность социальная работа. Специализация Технологии консультирование и посредничества в социальной работе. Прошла курсы подготовки воспитателя дошкольных образовательных учреждений по программе теоретические основы дошкольного образования. Соответствую занимаемой должности воспитателя.  </a:t>
            </a:r>
            <a:endParaRPr lang="ru-RU" i="1" dirty="0">
              <a:solidFill>
                <a:srgbClr val="00B0F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6" y="188640"/>
            <a:ext cx="5040560" cy="65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1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56964"/>
            <a:ext cx="4304027" cy="3228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6964"/>
            <a:ext cx="4352032" cy="3264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3501008"/>
            <a:ext cx="4378003" cy="32835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760" y="3501008"/>
            <a:ext cx="4256021" cy="3192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09814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116632"/>
            <a:ext cx="7416824" cy="648072"/>
          </a:xfrm>
        </p:spPr>
        <p:txBody>
          <a:bodyPr/>
          <a:lstStyle/>
          <a:p>
            <a:r>
              <a:rPr lang="ru-RU" i="1" dirty="0" smtClean="0"/>
              <a:t>Наши будни и праздники.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82" y="744603"/>
            <a:ext cx="3851491" cy="288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2" y="3890193"/>
            <a:ext cx="3822172" cy="286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8" y="744603"/>
            <a:ext cx="3822172" cy="286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8" y="3890193"/>
            <a:ext cx="3822172" cy="2866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547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332656"/>
            <a:ext cx="8496944" cy="6336704"/>
          </a:xfrm>
        </p:spPr>
        <p:txBody>
          <a:bodyPr>
            <a:normAutofit/>
          </a:bodyPr>
          <a:lstStyle/>
          <a:p>
            <a:r>
              <a:rPr lang="ru-RU" sz="4400" i="1" dirty="0" smtClean="0"/>
              <a:t>Труд воспитателя очень не прост,</a:t>
            </a:r>
            <a:br>
              <a:rPr lang="ru-RU" sz="4400" i="1" dirty="0" smtClean="0"/>
            </a:br>
            <a:r>
              <a:rPr lang="ru-RU" sz="4400" i="1" dirty="0" smtClean="0"/>
              <a:t>игры, занятия, творческий рост!</a:t>
            </a:r>
            <a:br>
              <a:rPr lang="ru-RU" sz="4400" i="1" dirty="0" smtClean="0"/>
            </a:br>
            <a:r>
              <a:rPr lang="ru-RU" sz="4400" i="1" dirty="0" smtClean="0"/>
              <a:t>Но ни о чём не жалею, друзья</a:t>
            </a:r>
            <a:br>
              <a:rPr lang="ru-RU" sz="4400" i="1" dirty="0" smtClean="0"/>
            </a:br>
            <a:r>
              <a:rPr lang="ru-RU" sz="4400" i="1" dirty="0" smtClean="0"/>
              <a:t>Детям я сердце своё отдала.</a:t>
            </a:r>
            <a:endParaRPr lang="ru-RU" sz="4400" i="1" dirty="0"/>
          </a:p>
        </p:txBody>
      </p:sp>
    </p:spTree>
    <p:extLst>
      <p:ext uri="{BB962C8B-B14F-4D97-AF65-F5344CB8AC3E}">
        <p14:creationId xmlns:p14="http://schemas.microsoft.com/office/powerpoint/2010/main" val="5452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883"/>
            <a:ext cx="4286042" cy="3214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7972"/>
            <a:ext cx="4248472" cy="31863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49" y="3429000"/>
            <a:ext cx="4283967" cy="3212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428999"/>
            <a:ext cx="4283966" cy="321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16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0"/>
            <a:ext cx="4510286" cy="3382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" y="3382715"/>
            <a:ext cx="4525625" cy="34905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750" y="3438128"/>
            <a:ext cx="4477544" cy="3358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040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8" y="84237"/>
            <a:ext cx="4475584" cy="33566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440925"/>
            <a:ext cx="4464496" cy="334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864096"/>
          </a:xfrm>
        </p:spPr>
        <p:txBody>
          <a:bodyPr>
            <a:normAutofit fontScale="90000"/>
          </a:bodyPr>
          <a:lstStyle/>
          <a:p>
            <a:r>
              <a:rPr lang="ru-RU" i="1" dirty="0" smtClean="0"/>
              <a:t>Исследовательская деятельность. Прогулки и наблюдения.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746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88749"/>
            <a:ext cx="3491880" cy="25108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5" y="3923674"/>
            <a:ext cx="3432382" cy="25742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933056"/>
            <a:ext cx="3419872" cy="2564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13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116632"/>
            <a:ext cx="7992888" cy="1008112"/>
          </a:xfrm>
        </p:spPr>
        <p:txBody>
          <a:bodyPr/>
          <a:lstStyle/>
          <a:p>
            <a:r>
              <a:rPr lang="ru-RU" i="1" dirty="0" smtClean="0"/>
              <a:t>Трудовая деятельность на участке детского сада.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4248472" cy="31863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3212976"/>
            <a:ext cx="4608513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10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864096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В нашем садике есть традиция. Каждый год с детьми проводить масленицу.</a:t>
            </a:r>
            <a:endParaRPr lang="ru-RU" sz="2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8"/>
            <a:ext cx="4032448" cy="26944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92066"/>
            <a:ext cx="3851920" cy="2888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36415"/>
            <a:ext cx="3851920" cy="2754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37" y="3784847"/>
            <a:ext cx="4005039" cy="3003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4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792088"/>
          </a:xfrm>
        </p:spPr>
        <p:txBody>
          <a:bodyPr>
            <a:normAutofit fontScale="90000"/>
          </a:bodyPr>
          <a:lstStyle/>
          <a:p>
            <a:r>
              <a:rPr lang="ru-RU" sz="2800" i="1" dirty="0" smtClean="0"/>
              <a:t>У нас в садике проходила спортивная олимпиада посвящённая футболу.</a:t>
            </a:r>
            <a:endParaRPr lang="ru-RU" sz="28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5317"/>
            <a:ext cx="3528392" cy="264629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764704"/>
            <a:ext cx="3635897" cy="27269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592" y="3789040"/>
            <a:ext cx="3899925" cy="29249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06960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188640"/>
            <a:ext cx="6480720" cy="6552728"/>
          </a:xfrm>
        </p:spPr>
        <p:txBody>
          <a:bodyPr>
            <a:normAutofit/>
          </a:bodyPr>
          <a:lstStyle/>
          <a:p>
            <a:r>
              <a:rPr lang="ru-RU" sz="2400" i="1" dirty="0">
                <a:solidFill>
                  <a:srgbClr val="00B0F0"/>
                </a:solidFill>
              </a:rPr>
              <a:t>Педагогическое кредо: «Доверие  и любовь  ребенка надо за служить...»  </a:t>
            </a:r>
            <a:r>
              <a:rPr lang="ru-RU" sz="2400" i="1" dirty="0" smtClean="0">
                <a:solidFill>
                  <a:srgbClr val="00B0F0"/>
                </a:solidFill>
              </a:rPr>
              <a:t>Воспитание </a:t>
            </a:r>
            <a:r>
              <a:rPr lang="ru-RU" sz="2400" i="1" dirty="0">
                <a:solidFill>
                  <a:srgbClr val="00B0F0"/>
                </a:solidFill>
              </a:rPr>
              <a:t>- это постоянный поиск. Отрадно видеть результаты своего труда в делах и поступках воспитанников. Каждый выбирает свою дорогу. И спустя </a:t>
            </a:r>
            <a:r>
              <a:rPr lang="ru-RU" sz="2400" i="1" dirty="0" smtClean="0">
                <a:solidFill>
                  <a:srgbClr val="00B0F0"/>
                </a:solidFill>
              </a:rPr>
              <a:t>10</a:t>
            </a:r>
            <a:r>
              <a:rPr lang="ru-RU" sz="2400" i="1" dirty="0" smtClean="0">
                <a:solidFill>
                  <a:srgbClr val="00B0F0"/>
                </a:solidFill>
              </a:rPr>
              <a:t> </a:t>
            </a:r>
            <a:r>
              <a:rPr lang="ru-RU" sz="2400" i="1" dirty="0">
                <a:solidFill>
                  <a:srgbClr val="00B0F0"/>
                </a:solidFill>
              </a:rPr>
              <a:t>лет я могу с уверенностью сказать – это моя дорога. Профессиональные и личностные ценности, наиболее близкие мне : любовь к детям, ответственность, добросовестность, компетентность, уважение к личности. Основная миссия воспитателя: дарить детям любовь. И я с удовольствием обучаю этому чувству детей. </a:t>
            </a:r>
          </a:p>
        </p:txBody>
      </p:sp>
    </p:spTree>
    <p:extLst>
      <p:ext uri="{BB962C8B-B14F-4D97-AF65-F5344CB8AC3E}">
        <p14:creationId xmlns:p14="http://schemas.microsoft.com/office/powerpoint/2010/main" val="145595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720080"/>
          </a:xfrm>
        </p:spPr>
        <p:txBody>
          <a:bodyPr>
            <a:normAutofit fontScale="90000"/>
          </a:bodyPr>
          <a:lstStyle/>
          <a:p>
            <a:r>
              <a:rPr lang="ru-RU" sz="2400" i="1" dirty="0" smtClean="0"/>
              <a:t>Познавательно-речевое развитие через музыкально -художественную деятельность.</a:t>
            </a:r>
            <a:endParaRPr lang="ru-RU" sz="2400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30" y="714053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14053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15" y="3822154"/>
            <a:ext cx="3840427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17844"/>
            <a:ext cx="3779912" cy="2834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86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3799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19708"/>
            <a:ext cx="4320158" cy="3240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40" y="3404270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1196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784976" cy="6408712"/>
          </a:xfrm>
        </p:spPr>
        <p:txBody>
          <a:bodyPr>
            <a:noAutofit/>
          </a:bodyPr>
          <a:lstStyle/>
          <a:p>
            <a:r>
              <a:rPr lang="ru-RU" sz="2800" i="1" dirty="0">
                <a:solidFill>
                  <a:srgbClr val="7030A0"/>
                </a:solidFill>
              </a:rPr>
              <a:t>Познавательно-речевое развитие является важным направлением в моей работе. В этом направлении я работаю уже не первый год </a:t>
            </a:r>
            <a:r>
              <a:rPr lang="ru-RU" sz="2800" i="1" dirty="0" smtClean="0">
                <a:solidFill>
                  <a:srgbClr val="7030A0"/>
                </a:solidFill>
              </a:rPr>
              <a:t> </a:t>
            </a:r>
            <a:r>
              <a:rPr lang="ru-RU" sz="2800" i="1" dirty="0">
                <a:solidFill>
                  <a:srgbClr val="7030A0"/>
                </a:solidFill>
              </a:rPr>
              <a:t>и вижу результат. Дети моей группы любознательны, большая часть детей могут высказать свои впечатления, что способствует правильно выражать свои мысли словесно, грамматически правильно строить предложения, анализировать, делать выводы и аргументировать </a:t>
            </a:r>
            <a:r>
              <a:rPr lang="ru-RU" sz="2800" i="1" dirty="0" smtClean="0">
                <a:solidFill>
                  <a:srgbClr val="7030A0"/>
                </a:solidFill>
              </a:rPr>
              <a:t>их.</a:t>
            </a:r>
            <a:br>
              <a:rPr lang="ru-RU" sz="2800" i="1" dirty="0" smtClean="0">
                <a:solidFill>
                  <a:srgbClr val="7030A0"/>
                </a:solidFill>
              </a:rPr>
            </a:br>
            <a:r>
              <a:rPr lang="ru-RU" sz="2800" i="1" dirty="0" smtClean="0">
                <a:solidFill>
                  <a:srgbClr val="7030A0"/>
                </a:solidFill>
              </a:rPr>
              <a:t/>
            </a:r>
            <a:br>
              <a:rPr lang="ru-RU" sz="2800" i="1" dirty="0" smtClean="0">
                <a:solidFill>
                  <a:srgbClr val="7030A0"/>
                </a:solidFill>
              </a:rPr>
            </a:br>
            <a:r>
              <a:rPr lang="ru-RU" sz="2800" i="1" dirty="0" smtClean="0">
                <a:solidFill>
                  <a:srgbClr val="7030A0"/>
                </a:solidFill>
              </a:rPr>
              <a:t/>
            </a:r>
            <a:br>
              <a:rPr lang="ru-RU" sz="2800" i="1" dirty="0" smtClean="0">
                <a:solidFill>
                  <a:srgbClr val="7030A0"/>
                </a:solidFill>
              </a:rPr>
            </a:br>
            <a:r>
              <a:rPr lang="ru-RU" sz="2800" i="1" dirty="0" smtClean="0">
                <a:solidFill>
                  <a:srgbClr val="7030A0"/>
                </a:solidFill>
              </a:rPr>
              <a:t>Вся эта образовательная  деятельность  участвует в  познавательно-речевом </a:t>
            </a:r>
            <a:r>
              <a:rPr lang="ru-RU" sz="2800" i="1" smtClean="0">
                <a:solidFill>
                  <a:srgbClr val="7030A0"/>
                </a:solidFill>
              </a:rPr>
              <a:t>развитии детей.</a:t>
            </a:r>
            <a:endParaRPr lang="ru-RU" sz="2800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3391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116632"/>
            <a:ext cx="7900392" cy="6624736"/>
          </a:xfrm>
        </p:spPr>
        <p:txBody>
          <a:bodyPr>
            <a:normAutofit lnSpcReduction="10000"/>
          </a:bodyPr>
          <a:lstStyle/>
          <a:p>
            <a:r>
              <a:rPr lang="ru-RU" i="1" dirty="0">
                <a:solidFill>
                  <a:srgbClr val="00B0F0"/>
                </a:solidFill>
              </a:rPr>
              <a:t>Познавательно - речевое развитие </a:t>
            </a:r>
            <a:r>
              <a:rPr lang="ru-RU" i="1" dirty="0"/>
              <a:t>дошкольников с развитие разделили на две самостоятельные области. Познавательное развитие предполагает развитие интересов детей, любознательности и познавательной мотивации; формирование познавательных действий, становление сознания; развитие воображения и творческой активности; формирование первичных представлений о себе, других людях, объектах окружающего мира, о свойствах и отношениях объектов окружающего мира (форме, цвете, размере, материале, звучании, ритме, темпе, количестве, числе, части и целом, пространстве и времени, движении и покое, причинах и следствиях и др.), о малой родине и Отечестве т.е. патриотическое воспитания, представлений о социокультурных ценностях нашего народа, об отечественных традициях и праздниках, о планете Земля как общем доме людей, об особенностях ее природы, многообразии стран и народов мира. Речевое развитие включает владение речью как средством общения и культуры; обогащение активного словаря; развитие связной, грамматически правильной диалогической и монологической речи; развитие речевого творчества; развитие звуковой и интонационной культуры речи, фонематического слуха; знакомство с книжной культурой, детской литературой, понимание на слух текстов различных жанров детской </a:t>
            </a:r>
            <a:r>
              <a:rPr lang="ru-RU" i="1" dirty="0" smtClean="0"/>
              <a:t>литературы</a:t>
            </a:r>
            <a:r>
              <a:rPr lang="ru-RU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910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16632"/>
            <a:ext cx="8928992" cy="792088"/>
          </a:xfrm>
        </p:spPr>
        <p:txBody>
          <a:bodyPr>
            <a:normAutofit fontScale="90000"/>
          </a:bodyPr>
          <a:lstStyle/>
          <a:p>
            <a:r>
              <a:rPr lang="ru-RU" sz="2700" i="1" dirty="0"/>
              <a:t>формирование звуковой аналитико-синтетической активности как предпосылки обучения грамоте</a:t>
            </a:r>
            <a:r>
              <a:rPr lang="ru-RU" dirty="0"/>
              <a:t>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24744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2474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717032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3999642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6632"/>
            <a:ext cx="8784976" cy="864096"/>
          </a:xfrm>
        </p:spPr>
        <p:txBody>
          <a:bodyPr/>
          <a:lstStyle/>
          <a:p>
            <a:r>
              <a:rPr lang="ru-RU" i="1" dirty="0" smtClean="0"/>
              <a:t>Образовательная деятельность по математике познавательно-речевого развития. </a:t>
            </a:r>
            <a:endParaRPr lang="ru-RU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1" y="908720"/>
            <a:ext cx="3600400" cy="2700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08720"/>
            <a:ext cx="3563888" cy="26729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20" y="3918942"/>
            <a:ext cx="364840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822873"/>
            <a:ext cx="3629017" cy="272176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4671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563662"/>
          </a:xfrm>
        </p:spPr>
        <p:txBody>
          <a:bodyPr>
            <a:normAutofit fontScale="90000"/>
          </a:bodyPr>
          <a:lstStyle/>
          <a:p>
            <a:r>
              <a:rPr lang="ru-RU" i="1" dirty="0"/>
              <a:t>Формы деятельности по познавательно-речевому развитию детей 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2915816" y="1196752"/>
            <a:ext cx="2808312" cy="165618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i="1" dirty="0"/>
              <a:t>Самостоятельная деятельность детей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xfrm>
            <a:off x="107504" y="1052736"/>
            <a:ext cx="2592288" cy="1872208"/>
          </a:xfrm>
        </p:spPr>
        <p:txBody>
          <a:bodyPr/>
          <a:lstStyle/>
          <a:p>
            <a:r>
              <a:rPr lang="ru-RU" sz="1800" i="1" dirty="0"/>
              <a:t>Регламентированная Непосредственно образовательная деятельность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56176" y="1124744"/>
            <a:ext cx="2376264" cy="1800200"/>
          </a:xfrm>
        </p:spPr>
        <p:txBody>
          <a:bodyPr/>
          <a:lstStyle/>
          <a:p>
            <a:r>
              <a:rPr lang="ru-RU" i="1" dirty="0"/>
              <a:t>Совместная деятельность педагога с детьми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4538" y="3484038"/>
            <a:ext cx="3552395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1800" y="3544045"/>
            <a:ext cx="3456384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063991"/>
            <a:ext cx="2520280" cy="3504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4031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448043" cy="333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109" y="2276872"/>
            <a:ext cx="4640064" cy="3480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8373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998158" cy="3168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16632"/>
            <a:ext cx="4081504" cy="31683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09" y="3469592"/>
            <a:ext cx="4022161" cy="3318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268" y="3501007"/>
            <a:ext cx="4158208" cy="328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344</TotalTime>
  <Words>517</Words>
  <Application>Microsoft Office PowerPoint</Application>
  <PresentationFormat>Экран (4:3)</PresentationFormat>
  <Paragraphs>25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Эркер</vt:lpstr>
      <vt:lpstr>                         Конкурс  «воспитатель года»                       Творческая презентация.     Воспитателя дошкольной группы «Гномики». Кальченко Евгении Валентиновны. МБДОУ-д\с  N35 п.Совхозное .                                               2016 г.</vt:lpstr>
      <vt:lpstr>Презентация PowerPoint</vt:lpstr>
      <vt:lpstr>Презентация PowerPoint</vt:lpstr>
      <vt:lpstr>Презентация PowerPoint</vt:lpstr>
      <vt:lpstr>формирование звуковой аналитико-синтетической активности как предпосылки обучения грамоте. </vt:lpstr>
      <vt:lpstr>Презентация PowerPoint</vt:lpstr>
      <vt:lpstr>Формы деятельности по познавательно-речевому развитию детей .</vt:lpstr>
      <vt:lpstr>Презентация PowerPoint</vt:lpstr>
      <vt:lpstr>Презентация PowerPoint</vt:lpstr>
      <vt:lpstr>Презентация PowerPoint</vt:lpstr>
      <vt:lpstr>Актуальность проблемы познавательно-речевого развития.   Говорить умеют почти все, но говорить правильно, лишь единицы из нас. Разговаривая с другими, мы пользуемся речью как средством передачи своих мыслей. Речь для нас является одной из главных потребностей и функций человека. Именно речь отличает человека от других представителей живого мира. Именно через общение с другими людьми человек реализует себя как личность.  Судить о начале развития личности ребенка дошкольного возраста без оценки его речевого развития невозможно. В психическом развитии ребенка речь имеет исключительное значение. С развитием речи связано формирование как личности в целом, так и всех основных психических процессов. Поэтому определение направлений и условия развития речи у детей относится к числу важнейших педагогических задач. Проблема развития речи является одной из актуальных.   </vt:lpstr>
      <vt:lpstr>Презентация PowerPoint</vt:lpstr>
      <vt:lpstr>Презентация PowerPoint</vt:lpstr>
      <vt:lpstr>Праздник берёзки, где мы посадили с детьми свою берёзку.</vt:lpstr>
      <vt:lpstr>Презентация PowerPoint</vt:lpstr>
      <vt:lpstr>Познавательно речевое развитие в постановке сказки «Путешествие Маши по осеннему лесу». </vt:lpstr>
      <vt:lpstr>Основным эффективным методом работы по познавательно-речевому направлению развития дошкольников является метод проектной деятельности.</vt:lpstr>
      <vt:lpstr>Дидактические и сюжетно-ролевые  игры.</vt:lpstr>
      <vt:lpstr>Презентация PowerPoint</vt:lpstr>
      <vt:lpstr>Презентация PowerPoint</vt:lpstr>
      <vt:lpstr>Наши будни и праздники.</vt:lpstr>
      <vt:lpstr>Презентация PowerPoint</vt:lpstr>
      <vt:lpstr>Презентация PowerPoint</vt:lpstr>
      <vt:lpstr>Презентация PowerPoint</vt:lpstr>
      <vt:lpstr>Презентация PowerPoint</vt:lpstr>
      <vt:lpstr>Исследовательская деятельность. Прогулки и наблюдения.</vt:lpstr>
      <vt:lpstr>Трудовая деятельность на участке детского сада.</vt:lpstr>
      <vt:lpstr>В нашем садике есть традиция. Каждый год с детьми проводить масленицу.</vt:lpstr>
      <vt:lpstr>У нас в садике проходила спортивная олимпиада посвящённая футболу.</vt:lpstr>
      <vt:lpstr>Познавательно-речевое развитие через музыкально -художественную деятельность.</vt:lpstr>
      <vt:lpstr>Презентация PowerPoint</vt:lpstr>
      <vt:lpstr>Познавательно-речевое развитие является важным направлением в моей работе. В этом направлении я работаю уже не первый год  и вижу результат. Дети моей группы любознательны, большая часть детей могут высказать свои впечатления, что способствует правильно выражать свои мысли словесно, грамматически правильно строить предложения, анализировать, делать выводы и аргументировать их.   Вся эта образовательная  деятельность  участвует в  познавательно-речевом развитии детей.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User</cp:lastModifiedBy>
  <cp:revision>32</cp:revision>
  <dcterms:modified xsi:type="dcterms:W3CDTF">2016-02-10T20:55:33Z</dcterms:modified>
</cp:coreProperties>
</file>