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1247-F6B0-4473-AD80-2F65AC833D47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1E7A-EF63-4F0A-8A44-947BCC83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A897-01C3-47D1-A30A-7C2728F5D4CE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492E-043C-4326-A21E-4B1BBAFD0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287C-E271-433D-817D-DD55F0196092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3CA5-D4A9-4EC7-BB80-90CFC9FF0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64CE-98D2-4755-9BD4-493AAEB356CC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FFEE-DE17-4523-B7F3-6DC37FC37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7F6D-E012-46BE-8809-E5CB398F67FE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344B-1A42-405D-8978-DCFED62BD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9254-0731-4BED-9998-A8F707DC2DB1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0271-C876-40AA-815B-74CD01759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8B60-C091-4DFC-A258-5D0DB27A1879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53CD-C070-44B4-8FC1-6DF5B9A90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D8F8-C642-437E-A1D3-0580376C8F0A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FE6C-AAF5-4A36-99B2-60D78BEC5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1B84-96F6-4783-A4CD-A59702072D3E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B98E-A68D-49B3-B0B6-D7B6B3F39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6F42-2071-47B6-AF61-741191A2B64C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0B43-BD14-439E-8C3D-77952CE05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8FD1-F4A6-4E12-A49A-17A71C78B98E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B4B2-BB8C-491B-9A36-8CEA6B7EE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8CA75-A429-463B-9F1E-6EB1A8C71446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5012EB-D775-473C-9D39-7377E6F02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355725" y="2005013"/>
            <a:ext cx="6461125" cy="1762125"/>
          </a:xfrm>
        </p:spPr>
        <p:txBody>
          <a:bodyPr/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Berlin Sans FB" pitchFamily="34" charset="0"/>
              </a:rPr>
              <a:t>Ostern</a:t>
            </a:r>
            <a:r>
              <a:rPr lang="en-US" sz="6000" b="1" dirty="0" smtClean="0">
                <a:solidFill>
                  <a:schemeClr val="bg1"/>
                </a:solidFill>
                <a:latin typeface="Berlin Sans FB" pitchFamily="34" charset="0"/>
              </a:rPr>
              <a:t> in Deutschland</a:t>
            </a:r>
            <a:endParaRPr lang="ru-RU" sz="6000" b="1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695575" y="3835400"/>
            <a:ext cx="3805238" cy="4857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6982195-Paskha_2017_Paskhaln02215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294" y="517168"/>
            <a:ext cx="7457883" cy="496254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763588" y="704850"/>
            <a:ext cx="6748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4368" name="Picture 32" descr="Chocolate_Easter_Eggs_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102" y="1781204"/>
            <a:ext cx="4455297" cy="594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3784" y="362465"/>
            <a:ext cx="6046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Das älteste Fest aller christlichen Kirchen ist Ostern. Ostern bedeutet </a:t>
            </a:r>
            <a:r>
              <a:rPr lang="de-DE" b="1" dirty="0" err="1" smtClean="0"/>
              <a:t>Ostara</a:t>
            </a:r>
            <a:r>
              <a:rPr lang="de-DE" b="1" dirty="0" smtClean="0"/>
              <a:t>. Sie ist die Göttin</a:t>
            </a:r>
            <a:r>
              <a:rPr lang="ru-RU" b="1" dirty="0" smtClean="0"/>
              <a:t> </a:t>
            </a:r>
            <a:r>
              <a:rPr lang="de-DE" b="1" dirty="0" smtClean="0"/>
              <a:t>der Fruchtbarkeit. Auch Ostern ist ein altes Wort, das bedeutet Osten. Auf Russisch Ostern bedeutet </a:t>
            </a:r>
            <a:r>
              <a:rPr lang="ru-RU" b="1" dirty="0" smtClean="0"/>
              <a:t>«</a:t>
            </a:r>
            <a:r>
              <a:rPr lang="ru-RU" b="1" dirty="0" err="1" smtClean="0"/>
              <a:t>песах</a:t>
            </a:r>
            <a:r>
              <a:rPr lang="ru-RU" b="1" dirty="0" smtClean="0"/>
              <a:t>». </a:t>
            </a:r>
            <a:r>
              <a:rPr lang="de-DE" b="1" dirty="0" smtClean="0"/>
              <a:t>Jeden Frühling wird die Auferstehung Jesu Christi gefeiert. </a:t>
            </a:r>
            <a:endParaRPr lang="ru-RU" dirty="0"/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ostara got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139" y="2614245"/>
            <a:ext cx="2592288" cy="317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01-homemade-easter-egg-dye-eg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50789"/>
            <a:ext cx="4242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Monotype Corsiva" pitchFamily="66" charset="0"/>
              </a:rPr>
              <a:t>Man </a:t>
            </a:r>
            <a:r>
              <a:rPr lang="de-DE" sz="3200" b="1" i="1" dirty="0" smtClean="0">
                <a:latin typeface="Monotype Corsiva" pitchFamily="66" charset="0"/>
              </a:rPr>
              <a:t>begrüßt </a:t>
            </a:r>
            <a:r>
              <a:rPr lang="de-DE" sz="3200" b="1" i="1" dirty="0" smtClean="0">
                <a:latin typeface="Monotype Corsiva" pitchFamily="66" charset="0"/>
              </a:rPr>
              <a:t>einander mit den Worten „Frohe Ostern!“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2571" y="640490"/>
            <a:ext cx="4188941" cy="3141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xfrm>
            <a:off x="665163" y="746125"/>
            <a:ext cx="7886700" cy="43513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3600" i="1" dirty="0" smtClean="0"/>
              <a:t>Die Woche vor Ostern ist die Karwoche.</a:t>
            </a:r>
          </a:p>
          <a:p>
            <a:pPr>
              <a:buNone/>
            </a:pPr>
            <a:r>
              <a:rPr lang="de-DE" sz="3600" i="1" dirty="0" smtClean="0"/>
              <a:t>        </a:t>
            </a:r>
            <a:r>
              <a:rPr lang="de-DE" sz="3600" i="1" dirty="0" smtClean="0"/>
              <a:t>Karfreitag verbietet jede Arbeit. </a:t>
            </a:r>
          </a:p>
          <a:p>
            <a:endParaRPr lang="ru-RU" sz="36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389" name="Picture 5" descr="Easter-Clipart-Transparent-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463" y="3001362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easter_egg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63" y="-4763"/>
            <a:ext cx="6689725" cy="686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xfrm>
            <a:off x="554038" y="965200"/>
            <a:ext cx="7886700" cy="43513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de-DE" sz="3600" b="1" i="1" dirty="0" smtClean="0"/>
              <a:t>Zum Ostern bemalt man Hühnereier.</a:t>
            </a:r>
            <a:endParaRPr lang="ru-RU" sz="3600" b="1" i="1" dirty="0" smtClean="0"/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5" descr="34175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892"/>
            <a:ext cx="9144000" cy="39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8757" y="1128584"/>
            <a:ext cx="601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/>
              <a:t>Man bäckt auch Osterkuchen.</a:t>
            </a:r>
            <a:endParaRPr lang="ru-RU" b="1" i="1" dirty="0"/>
          </a:p>
        </p:txBody>
      </p:sp>
      <p:pic>
        <p:nvPicPr>
          <p:cNvPr id="1026" name="Picture 2" descr="C:\Users\user\Desktop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378" y="2110945"/>
            <a:ext cx="6120714" cy="4590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xfrm>
            <a:off x="340155" y="373578"/>
            <a:ext cx="7886700" cy="81267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de-DE" sz="3600" dirty="0" smtClean="0"/>
              <a:t>Welche Ostersymbole gibt es?</a:t>
            </a:r>
            <a:endParaRPr lang="ru-RU" sz="3600" dirty="0" smtClean="0"/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443" y="2372497"/>
            <a:ext cx="489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8962" y="2154195"/>
            <a:ext cx="489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rbel"/>
              </a:rPr>
              <a:t>das Osterei – Symbol des keimen den Lebens </a:t>
            </a:r>
            <a:endParaRPr lang="de-DE" dirty="0" smtClean="0">
              <a:latin typeface="Corbel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7751" y="4901513"/>
            <a:ext cx="463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rbel"/>
              </a:rPr>
              <a:t>der </a:t>
            </a:r>
            <a:r>
              <a:rPr lang="de-DE" dirty="0" smtClean="0">
                <a:latin typeface="Corbel"/>
              </a:rPr>
              <a:t>Osterhase – Symbol reicher Nachkommenschaft</a:t>
            </a:r>
            <a:endParaRPr lang="ru-RU" dirty="0"/>
          </a:p>
        </p:txBody>
      </p:sp>
      <p:pic>
        <p:nvPicPr>
          <p:cNvPr id="6" name="Рисунок 5" descr="zzzation_items_1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1" y="1503885"/>
            <a:ext cx="3237470" cy="2428103"/>
          </a:xfrm>
          <a:prstGeom prst="rect">
            <a:avLst/>
          </a:prstGeom>
        </p:spPr>
      </p:pic>
      <p:pic>
        <p:nvPicPr>
          <p:cNvPr id="7" name="Picture 2" descr="C:\Users\о\Desktop\easter-bunny-egg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226" y="4289180"/>
            <a:ext cx="3715730" cy="2322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Немецкие народные приметы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228" y="1158360"/>
            <a:ext cx="7886700" cy="1107045"/>
          </a:xfrm>
        </p:spPr>
        <p:txBody>
          <a:bodyPr/>
          <a:lstStyle/>
          <a:p>
            <a:pPr>
              <a:buNone/>
            </a:pPr>
            <a:r>
              <a:rPr lang="de-DE" b="1" i="1" dirty="0" smtClean="0"/>
              <a:t>Am Gründonnerstag und Karfreitag Regen, gibt selten Erntesegen</a:t>
            </a:r>
            <a:r>
              <a:rPr lang="de-DE" dirty="0" smtClean="0"/>
              <a:t> </a:t>
            </a:r>
            <a:r>
              <a:rPr lang="ru-RU" dirty="0" smtClean="0"/>
              <a:t>– Если в Зелёный четверг и Страстную пятницу идёт дождь, то скорее всего не будет хорошего урожая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3297" y="2825578"/>
            <a:ext cx="496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4271" y="2776152"/>
            <a:ext cx="565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/>
              <a:t>Ist der Gründonnerstag weiß, wird der Sommer sicher heiß </a:t>
            </a:r>
            <a:r>
              <a:rPr lang="ru-RU" dirty="0" smtClean="0"/>
              <a:t>– Если на Зелёный четверг лежит снег, то лето точно будет жарким.</a:t>
            </a:r>
            <a:endParaRPr lang="ru-RU" dirty="0"/>
          </a:p>
        </p:txBody>
      </p:sp>
      <p:pic>
        <p:nvPicPr>
          <p:cNvPr id="6" name="Содержимое 3" descr="0_8b16f_5f174b24_-2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1343" y="3762674"/>
            <a:ext cx="4464289" cy="2974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Ostern in Deutschland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Немецкие народные приметы 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17</cp:revision>
  <dcterms:created xsi:type="dcterms:W3CDTF">2014-11-21T11:00:06Z</dcterms:created>
  <dcterms:modified xsi:type="dcterms:W3CDTF">2017-09-15T10:53:24Z</dcterms:modified>
</cp:coreProperties>
</file>