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handoutMasterIdLst>
    <p:handoutMasterId r:id="rId47"/>
  </p:handoutMasterIdLst>
  <p:sldIdLst>
    <p:sldId id="257" r:id="rId2"/>
    <p:sldId id="299" r:id="rId3"/>
    <p:sldId id="298" r:id="rId4"/>
    <p:sldId id="259" r:id="rId5"/>
    <p:sldId id="301" r:id="rId6"/>
    <p:sldId id="256" r:id="rId7"/>
    <p:sldId id="258" r:id="rId8"/>
    <p:sldId id="300" r:id="rId9"/>
    <p:sldId id="260" r:id="rId10"/>
    <p:sldId id="261" r:id="rId11"/>
    <p:sldId id="303" r:id="rId12"/>
    <p:sldId id="279" r:id="rId13"/>
    <p:sldId id="276" r:id="rId14"/>
    <p:sldId id="263" r:id="rId15"/>
    <p:sldId id="275" r:id="rId16"/>
    <p:sldId id="280" r:id="rId17"/>
    <p:sldId id="264" r:id="rId18"/>
    <p:sldId id="265" r:id="rId19"/>
    <p:sldId id="281" r:id="rId20"/>
    <p:sldId id="282" r:id="rId21"/>
    <p:sldId id="266" r:id="rId22"/>
    <p:sldId id="267" r:id="rId23"/>
    <p:sldId id="268" r:id="rId24"/>
    <p:sldId id="283" r:id="rId25"/>
    <p:sldId id="284" r:id="rId26"/>
    <p:sldId id="269" r:id="rId27"/>
    <p:sldId id="285" r:id="rId28"/>
    <p:sldId id="286" r:id="rId29"/>
    <p:sldId id="272" r:id="rId30"/>
    <p:sldId id="270" r:id="rId31"/>
    <p:sldId id="287" r:id="rId32"/>
    <p:sldId id="288" r:id="rId33"/>
    <p:sldId id="271" r:id="rId34"/>
    <p:sldId id="273" r:id="rId35"/>
    <p:sldId id="291" r:id="rId36"/>
    <p:sldId id="290" r:id="rId37"/>
    <p:sldId id="293" r:id="rId38"/>
    <p:sldId id="294" r:id="rId39"/>
    <p:sldId id="295" r:id="rId40"/>
    <p:sldId id="262" r:id="rId41"/>
    <p:sldId id="296" r:id="rId42"/>
    <p:sldId id="297" r:id="rId43"/>
    <p:sldId id="304" r:id="rId44"/>
    <p:sldId id="305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42" d="100"/>
          <a:sy n="42" d="100"/>
        </p:scale>
        <p:origin x="4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17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21EC6-D693-4157-9B35-4AD56F2FFBF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E67B3-EF24-4D12-9CA7-0504A3BB1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388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7BBF4-B79B-4A58-8431-4DDB1BD9FABB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632CC-7273-4266-B0A6-BA7BFDBE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17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632CC-7273-4266-B0A6-BA7BFDBEB71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8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632CC-7273-4266-B0A6-BA7BFDBEB71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200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632CC-7273-4266-B0A6-BA7BFDBEB71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7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>
              <a:buNone/>
              <a:defRPr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7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>
              <a:defRPr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3280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06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4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7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45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5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B4C71EC6-210F-42DE-9C53-41977AD35B3D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4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templated.ru/zhivotnye/7l" TargetMode="External"/><Relationship Id="rId7" Type="http://schemas.openxmlformats.org/officeDocument/2006/relationships/hyperlink" Target="https://phys-ege.sdamgia.ru/test?theme=316" TargetMode="External"/><Relationship Id="rId2" Type="http://schemas.openxmlformats.org/officeDocument/2006/relationships/hyperlink" Target="http://smayli.ru/dogs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hysics.ru/courses/op25part2/http:/www.lib.tpu.ru/fulltext/m/2011/m14.pdf" TargetMode="External"/><Relationship Id="rId5" Type="http://schemas.openxmlformats.org/officeDocument/2006/relationships/hyperlink" Target="http://afportal.kulichki.com/index.files/Zadachi/4405.zip" TargetMode="External"/><Relationship Id="rId4" Type="http://schemas.openxmlformats.org/officeDocument/2006/relationships/hyperlink" Target="http://www.lib.tpu.ru/fulltext/m/2011/m14.pdfl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videoplayback%20(1).mp4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911" y="1370901"/>
            <a:ext cx="7975798" cy="1690688"/>
          </a:xfrm>
        </p:spPr>
        <p:txBody>
          <a:bodyPr/>
          <a:lstStyle/>
          <a:p>
            <a:r>
              <a:rPr lang="ru-RU" altLang="ru-RU" sz="3200" b="1" dirty="0"/>
              <a:t>Проверь свои знания по </a:t>
            </a:r>
            <a:r>
              <a:rPr lang="ru-RU" altLang="ru-RU" sz="3200" b="1" dirty="0" smtClean="0"/>
              <a:t>ядерной физике</a:t>
            </a:r>
            <a:r>
              <a:rPr lang="ru-RU" altLang="ru-RU" sz="3200" b="1" dirty="0"/>
              <a:t/>
            </a:r>
            <a:br>
              <a:rPr lang="ru-RU" alt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3047796"/>
            <a:ext cx="5832648" cy="29734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endParaRPr lang="ru-RU" altLang="ru-RU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</a:rPr>
              <a:t>Автор: учитель физики</a:t>
            </a: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</a:rPr>
              <a:t>Рукосуева Н.Н.</a:t>
            </a:r>
          </a:p>
          <a:p>
            <a:pPr marL="0" indent="0">
              <a:buNone/>
            </a:pPr>
            <a:r>
              <a:rPr lang="ru-RU" dirty="0" smtClean="0">
                <a:latin typeface="Cambria" panose="02040503050406030204" pitchFamily="18" charset="0"/>
              </a:rPr>
              <a:t>МОУ «Радищевская СОШ»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9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3.Что называется энергетически выходом ядерной реакции</a:t>
            </a:r>
            <a:endParaRPr lang="ru-RU" sz="3200" dirty="0"/>
          </a:p>
        </p:txBody>
      </p:sp>
      <p:sp>
        <p:nvSpPr>
          <p:cNvPr id="4" name="AutoShape 4">
            <a:hlinkClick r:id="rId2" action="ppaction://hlinksldjump" highlightClick="1"/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0608" y="3789041"/>
            <a:ext cx="4391432" cy="1728192"/>
          </a:xfrm>
          <a:prstGeom prst="actionButtonBlank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wrap="none" anchor="ctr"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С)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Разность суммарных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кинетических энергий частиц </a:t>
            </a:r>
            <a:endParaRPr lang="ru-RU" sz="2000" dirty="0" smtClean="0">
              <a:solidFill>
                <a:schemeClr val="bg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на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«выходе» и «входе» реакции </a:t>
            </a:r>
            <a:endParaRPr lang="ru-RU" sz="2000" dirty="0" smtClean="0">
              <a:solidFill>
                <a:schemeClr val="bg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sz="2000" i="1" dirty="0" smtClean="0">
                <a:solidFill>
                  <a:schemeClr val="bg1"/>
                </a:solidFill>
                <a:latin typeface="+mj-lt"/>
              </a:rPr>
              <a:t>Q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 = (</a:t>
            </a:r>
            <a:r>
              <a:rPr lang="ru-RU" sz="2000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ru-RU" sz="2000" baseline="-25000" dirty="0">
                <a:solidFill>
                  <a:schemeClr val="bg1"/>
                </a:solidFill>
                <a:latin typeface="+mj-lt"/>
              </a:rPr>
              <a:t>3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 + </a:t>
            </a:r>
            <a:r>
              <a:rPr lang="ru-RU" sz="2000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ru-RU" sz="2000" baseline="-25000" dirty="0">
                <a:solidFill>
                  <a:schemeClr val="bg1"/>
                </a:solidFill>
                <a:latin typeface="+mj-lt"/>
              </a:rPr>
              <a:t>4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) − (</a:t>
            </a:r>
            <a:r>
              <a:rPr lang="ru-RU" sz="2000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ru-RU" sz="2000" baseline="-25000" dirty="0">
                <a:solidFill>
                  <a:schemeClr val="bg1"/>
                </a:solidFill>
                <a:latin typeface="+mj-lt"/>
              </a:rPr>
              <a:t>1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 + </a:t>
            </a:r>
            <a:r>
              <a:rPr lang="ru-RU" sz="2000" i="1" dirty="0">
                <a:solidFill>
                  <a:schemeClr val="bg1"/>
                </a:solidFill>
                <a:latin typeface="+mj-lt"/>
              </a:rPr>
              <a:t>E</a:t>
            </a:r>
            <a:r>
              <a:rPr lang="ru-RU" sz="2000" baseline="-25000" dirty="0">
                <a:solidFill>
                  <a:schemeClr val="bg1"/>
                </a:solidFill>
                <a:latin typeface="+mj-lt"/>
              </a:rPr>
              <a:t>2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)  </a:t>
            </a:r>
            <a:endParaRPr lang="ru-RU" sz="2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535" y="1532626"/>
            <a:ext cx="4249529" cy="1677299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А)Сумма 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кинетических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энергий</a:t>
            </a:r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частиц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на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«выходе» и «входе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»</a:t>
            </a:r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реакции</a:t>
            </a:r>
            <a:endParaRPr lang="ru-RU" alt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32040" y="1586263"/>
            <a:ext cx="3456384" cy="1273497"/>
          </a:xfrm>
          <a:prstGeom prst="actionButtonBlank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Б)Полные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энергии двух </a:t>
            </a:r>
            <a:endParaRPr lang="ru-RU" sz="20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частиц </a:t>
            </a:r>
            <a:r>
              <a:rPr lang="ru-RU" sz="2000" dirty="0">
                <a:solidFill>
                  <a:schemeClr val="bg1"/>
                </a:solidFill>
                <a:latin typeface="+mj-lt"/>
              </a:rPr>
              <a:t>до </a:t>
            </a: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реакции</a:t>
            </a:r>
            <a:endParaRPr lang="ru-RU" altLang="ru-RU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895527"/>
            <a:ext cx="3311599" cy="1515219"/>
          </a:xfrm>
          <a:prstGeom prst="actionButtonBlank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Д</a:t>
            </a: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)</a:t>
            </a:r>
            <a:r>
              <a:rPr lang="ru-RU" sz="2400" dirty="0">
                <a:latin typeface="+mj-lt"/>
              </a:rPr>
              <a:t> </a:t>
            </a:r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Полные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энергии двух </a:t>
            </a:r>
            <a:endParaRPr lang="ru-RU" sz="20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частиц 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после реакции</a:t>
            </a:r>
            <a:endParaRPr lang="ru-RU" altLang="ru-RU" sz="2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6165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А)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67202" y="616530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Б)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43678" y="61653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С)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85159" y="61653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5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748" y="1649451"/>
            <a:ext cx="398980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7236296" y="5877272"/>
            <a:ext cx="1042416" cy="664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AutoShape 6" descr="{\displaystyle M_{1}+M_{2}=M_{3}+M_{4}+Q/c^{2}.}"/>
          <p:cNvSpPr>
            <a:spLocks noChangeAspect="1" noChangeArrowheads="1"/>
          </p:cNvSpPr>
          <p:nvPr/>
        </p:nvSpPr>
        <p:spPr bwMode="auto">
          <a:xfrm>
            <a:off x="288925" y="1762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 flipV="1">
            <a:off x="107505" y="106286"/>
            <a:ext cx="5455776" cy="2242593"/>
          </a:xfrm>
          <a:prstGeom prst="wedgeRoundRectCallout">
            <a:avLst>
              <a:gd name="adj1" fmla="val 68310"/>
              <a:gd name="adj2" fmla="val -617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82828" y="106287"/>
            <a:ext cx="4965944" cy="294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Разность суммарных кинетических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энергий частиц на «выходе»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«входе» реакции 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 = (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E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 + 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E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4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) − (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E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1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 + 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E</a:t>
            </a:r>
            <a:r>
              <a:rPr kumimoji="0" lang="ru-RU" altLang="ru-RU" sz="20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2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)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называется 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энергией реакции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 (или 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энергетическим выходом реакции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4000" dirty="0">
                <a:solidFill>
                  <a:srgbClr val="006699"/>
                </a:solidFill>
                <a:latin typeface="+mj-lt"/>
              </a:rPr>
              <a:t>Переходи к следующему вопросу</a:t>
            </a:r>
          </a:p>
          <a:p>
            <a:endParaRPr lang="ru-RU" sz="4000" dirty="0">
              <a:latin typeface="+mj-lt"/>
            </a:endParaRPr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30830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4000" b="1" dirty="0" smtClean="0">
                <a:solidFill>
                  <a:schemeClr val="accent2"/>
                </a:solidFill>
                <a:latin typeface="+mj-lt"/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>
                <a:latin typeface="Bookman Old Style" panose="02050604050505020204" pitchFamily="18" charset="0"/>
              </a:rPr>
              <a:t>Вспомни </a:t>
            </a:r>
            <a:r>
              <a:rPr lang="ru-RU" altLang="ru-RU" sz="3600" dirty="0">
                <a:latin typeface="Bookman Old Style" panose="02050604050505020204" pitchFamily="18" charset="0"/>
              </a:rPr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211158" y="504189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55953"/>
            <a:ext cx="8352928" cy="1748959"/>
          </a:xfrm>
        </p:spPr>
        <p:txBody>
          <a:bodyPr>
            <a:noAutofit/>
          </a:bodyPr>
          <a:lstStyle/>
          <a:p>
            <a:r>
              <a:rPr lang="ru-RU" sz="2800" dirty="0" smtClean="0"/>
              <a:t>4.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3200" dirty="0">
                <a:solidFill>
                  <a:srgbClr val="000000"/>
                </a:solidFill>
              </a:rPr>
              <a:t>При бомбардировке нейтронами атома азота-14 испускается протон. В ядро какого изотопа превращается ядро азота? Написать реакцию</a:t>
            </a:r>
            <a:r>
              <a:rPr lang="ru-RU" sz="3200" dirty="0" smtClean="0">
                <a:solidFill>
                  <a:srgbClr val="000000"/>
                </a:solidFill>
              </a:rPr>
              <a:t>.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ru-RU" sz="3200" dirty="0"/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1043608" y="4278476"/>
            <a:ext cx="5472608" cy="1440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600" baseline="-25000" dirty="0">
                <a:solidFill>
                  <a:prstClr val="white"/>
                </a:solidFill>
              </a:rPr>
              <a:t>7</a:t>
            </a:r>
            <a:r>
              <a:rPr lang="en-US" sz="3600" dirty="0">
                <a:solidFill>
                  <a:prstClr val="white"/>
                </a:solidFill>
              </a:rPr>
              <a:t>N</a:t>
            </a:r>
            <a:r>
              <a:rPr lang="ru-RU" sz="3600" baseline="30000" dirty="0">
                <a:solidFill>
                  <a:prstClr val="white"/>
                </a:solidFill>
              </a:rPr>
              <a:t>14</a:t>
            </a:r>
            <a:r>
              <a:rPr lang="ru-RU" sz="3600" dirty="0">
                <a:solidFill>
                  <a:prstClr val="white"/>
                </a:solidFill>
              </a:rPr>
              <a:t> </a:t>
            </a:r>
            <a:r>
              <a:rPr lang="en-US" sz="3600" dirty="0">
                <a:solidFill>
                  <a:prstClr val="white"/>
                </a:solidFill>
              </a:rPr>
              <a:t>+</a:t>
            </a:r>
            <a:r>
              <a:rPr lang="en-US" sz="3600" baseline="-25000" dirty="0" smtClean="0">
                <a:solidFill>
                  <a:prstClr val="white"/>
                </a:solidFill>
              </a:rPr>
              <a:t>0</a:t>
            </a:r>
            <a:r>
              <a:rPr lang="en-US" sz="3600" dirty="0" smtClean="0">
                <a:solidFill>
                  <a:prstClr val="white"/>
                </a:solidFill>
              </a:rPr>
              <a:t>n</a:t>
            </a:r>
            <a:r>
              <a:rPr lang="ru-RU" sz="3600" baseline="30000" dirty="0" smtClean="0">
                <a:solidFill>
                  <a:prstClr val="white"/>
                </a:solidFill>
              </a:rPr>
              <a:t>-</a:t>
            </a:r>
            <a:r>
              <a:rPr lang="en-US" sz="3600" baseline="30000" dirty="0" smtClean="0">
                <a:solidFill>
                  <a:prstClr val="white"/>
                </a:solidFill>
              </a:rPr>
              <a:t>1</a:t>
            </a:r>
            <a:r>
              <a:rPr lang="en-US" sz="3600" dirty="0" smtClean="0">
                <a:solidFill>
                  <a:prstClr val="white"/>
                </a:solidFill>
              </a:rPr>
              <a:t>     </a:t>
            </a:r>
            <a:r>
              <a:rPr lang="en-US" sz="3600" baseline="-25000" dirty="0">
                <a:solidFill>
                  <a:prstClr val="white"/>
                </a:solidFill>
              </a:rPr>
              <a:t>1</a:t>
            </a:r>
            <a:r>
              <a:rPr lang="en-US" sz="3600" dirty="0">
                <a:solidFill>
                  <a:prstClr val="white"/>
                </a:solidFill>
              </a:rPr>
              <a:t>H</a:t>
            </a:r>
            <a:r>
              <a:rPr lang="en-US" sz="3600" baseline="30000" dirty="0">
                <a:solidFill>
                  <a:prstClr val="white"/>
                </a:solidFill>
              </a:rPr>
              <a:t>1</a:t>
            </a:r>
            <a:r>
              <a:rPr lang="en-US" sz="3600" dirty="0">
                <a:solidFill>
                  <a:prstClr val="white"/>
                </a:solidFill>
              </a:rPr>
              <a:t>  +</a:t>
            </a:r>
            <a:r>
              <a:rPr lang="en-US" sz="3600" baseline="-25000" dirty="0" smtClean="0">
                <a:solidFill>
                  <a:prstClr val="white"/>
                </a:solidFill>
              </a:rPr>
              <a:t>6</a:t>
            </a:r>
            <a:r>
              <a:rPr lang="en-US" sz="3600" dirty="0" smtClean="0">
                <a:solidFill>
                  <a:prstClr val="white"/>
                </a:solidFill>
              </a:rPr>
              <a:t>C</a:t>
            </a:r>
            <a:r>
              <a:rPr lang="en-US" sz="3600" baseline="30000" dirty="0" smtClean="0">
                <a:solidFill>
                  <a:prstClr val="white"/>
                </a:solidFill>
              </a:rPr>
              <a:t>1</a:t>
            </a:r>
            <a:r>
              <a:rPr lang="ru-RU" sz="3600" baseline="30000" dirty="0" smtClean="0">
                <a:solidFill>
                  <a:prstClr val="white"/>
                </a:solidFill>
              </a:rPr>
              <a:t>4    Б)</a:t>
            </a:r>
            <a:endParaRPr lang="ru-RU" sz="3600" baseline="300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2375756" y="2536279"/>
            <a:ext cx="5544616" cy="15020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aseline="-25000" dirty="0" smtClean="0"/>
              <a:t>7</a:t>
            </a:r>
            <a:r>
              <a:rPr lang="en-US" sz="3600" dirty="0" smtClean="0"/>
              <a:t>N</a:t>
            </a:r>
            <a:r>
              <a:rPr lang="ru-RU" sz="3600" baseline="30000" dirty="0" smtClean="0"/>
              <a:t>14</a:t>
            </a:r>
            <a:r>
              <a:rPr lang="ru-RU" sz="3600" dirty="0" smtClean="0"/>
              <a:t> </a:t>
            </a:r>
            <a:r>
              <a:rPr lang="en-US" sz="3600" dirty="0" smtClean="0"/>
              <a:t>+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n</a:t>
            </a:r>
            <a:r>
              <a:rPr lang="en-US" sz="3600" baseline="30000" dirty="0" smtClean="0"/>
              <a:t>1</a:t>
            </a:r>
            <a:r>
              <a:rPr lang="en-US" sz="3600" dirty="0" smtClean="0"/>
              <a:t>     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H</a:t>
            </a:r>
            <a:r>
              <a:rPr lang="en-US" sz="3600" baseline="30000" dirty="0" smtClean="0"/>
              <a:t>1</a:t>
            </a:r>
            <a:r>
              <a:rPr lang="en-US" sz="3600" dirty="0" smtClean="0"/>
              <a:t>  +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C</a:t>
            </a:r>
            <a:r>
              <a:rPr lang="en-US" sz="3600" baseline="30000" dirty="0" smtClean="0"/>
              <a:t>14</a:t>
            </a:r>
            <a:r>
              <a:rPr lang="ru-RU" sz="3600" baseline="30000" dirty="0" smtClean="0"/>
              <a:t>    А)</a:t>
            </a:r>
            <a:endParaRPr lang="ru-RU" sz="3600" baseline="300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499992" y="3287294"/>
            <a:ext cx="36004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203848" y="5229202"/>
            <a:ext cx="288032" cy="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hlinkClick r:id="rId4" action="ppaction://hlinksldjump"/>
          </p:cNvPr>
          <p:cNvSpPr/>
          <p:nvPr/>
        </p:nvSpPr>
        <p:spPr>
          <a:xfrm>
            <a:off x="7452320" y="6160721"/>
            <a:ext cx="356188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30000" dirty="0">
                <a:hlinkClick r:id="rId4" action="ppaction://hlinksldjump"/>
              </a:rPr>
              <a:t>А)</a:t>
            </a:r>
            <a:endParaRPr lang="ru-RU" sz="2000" baseline="30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82582" y="6160721"/>
            <a:ext cx="634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aseline="30000" dirty="0">
                <a:hlinkClick r:id="rId3" action="ppaction://hlinksldjump"/>
              </a:rPr>
              <a:t>Б</a:t>
            </a:r>
            <a:r>
              <a:rPr lang="ru-RU" sz="2000" baseline="30000" dirty="0">
                <a:hlinkClick r:id="rId3" action="ppaction://hlinksldjump"/>
              </a:rPr>
              <a:t>)</a:t>
            </a:r>
            <a:endParaRPr lang="ru-RU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339209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596336" y="530120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  <a:latin typeface="+mj-lt"/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  <a:latin typeface="+mj-lt"/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  <a:latin typeface="+mj-lt"/>
              </a:rPr>
            </a:br>
            <a:endParaRPr lang="ru-RU" altLang="ru-RU" b="1" dirty="0" smtClean="0">
              <a:solidFill>
                <a:schemeClr val="accent2"/>
              </a:solidFill>
              <a:latin typeface="+mj-lt"/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>
                <a:latin typeface="Bookman Old Style" panose="02050604050505020204" pitchFamily="18" charset="0"/>
              </a:rPr>
              <a:t>Вспомни </a:t>
            </a:r>
            <a:r>
              <a:rPr lang="ru-RU" altLang="ru-RU" sz="3600" dirty="0">
                <a:latin typeface="Bookman Old Style" panose="02050604050505020204" pitchFamily="18" charset="0"/>
              </a:rPr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4" action="ppaction://hlinksldjump" highlightClick="1"/>
          </p:cNvPr>
          <p:cNvSpPr/>
          <p:nvPr/>
        </p:nvSpPr>
        <p:spPr>
          <a:xfrm>
            <a:off x="5940152" y="504189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03168"/>
            <a:ext cx="8077200" cy="1075426"/>
          </a:xfrm>
        </p:spPr>
        <p:txBody>
          <a:bodyPr>
            <a:normAutofit fontScale="90000"/>
          </a:bodyPr>
          <a:lstStyle/>
          <a:p>
            <a:r>
              <a:rPr lang="en-US" sz="4800" baseline="-25000" dirty="0" smtClean="0"/>
              <a:t>7</a:t>
            </a:r>
            <a:r>
              <a:rPr lang="en-US" sz="4800" dirty="0" smtClean="0"/>
              <a:t>N</a:t>
            </a:r>
            <a:r>
              <a:rPr lang="ru-RU" sz="4800" baseline="30000" dirty="0"/>
              <a:t>14</a:t>
            </a:r>
            <a:r>
              <a:rPr lang="ru-RU" sz="4800" dirty="0"/>
              <a:t> </a:t>
            </a:r>
            <a:r>
              <a:rPr lang="en-US" sz="4800" dirty="0"/>
              <a:t>+</a:t>
            </a:r>
            <a:r>
              <a:rPr lang="en-US" sz="4800" baseline="-25000" dirty="0"/>
              <a:t>0</a:t>
            </a:r>
            <a:r>
              <a:rPr lang="en-US" sz="4800" dirty="0"/>
              <a:t>n</a:t>
            </a:r>
            <a:r>
              <a:rPr lang="en-US" sz="4800" baseline="30000" dirty="0"/>
              <a:t>1</a:t>
            </a:r>
            <a:r>
              <a:rPr lang="en-US" sz="4800" dirty="0"/>
              <a:t>     </a:t>
            </a:r>
            <a:r>
              <a:rPr lang="en-US" sz="4800" baseline="-25000" dirty="0"/>
              <a:t>1</a:t>
            </a:r>
            <a:r>
              <a:rPr lang="en-US" sz="4800" dirty="0"/>
              <a:t>H</a:t>
            </a:r>
            <a:r>
              <a:rPr lang="en-US" sz="4800" baseline="30000" dirty="0"/>
              <a:t>1</a:t>
            </a:r>
            <a:r>
              <a:rPr lang="en-US" sz="4800" dirty="0"/>
              <a:t>  +</a:t>
            </a:r>
            <a:r>
              <a:rPr lang="en-US" sz="4800" baseline="-25000" dirty="0"/>
              <a:t>6</a:t>
            </a:r>
            <a:r>
              <a:rPr lang="en-US" sz="4800" dirty="0"/>
              <a:t>C</a:t>
            </a:r>
            <a:r>
              <a:rPr lang="en-US" sz="4800" baseline="30000" dirty="0"/>
              <a:t>14</a:t>
            </a:r>
            <a:r>
              <a:rPr lang="ru-RU" sz="4800" baseline="30000" dirty="0"/>
              <a:t/>
            </a:r>
            <a:br>
              <a:rPr lang="ru-RU" sz="4800" baseline="30000" dirty="0"/>
            </a:br>
            <a:endParaRPr lang="ru-RU" sz="4800" dirty="0"/>
          </a:p>
        </p:txBody>
      </p:sp>
      <p:pic>
        <p:nvPicPr>
          <p:cNvPr id="4098" name="Picture 2" descr="C:\Users\учитель\Pictures\komputeri-39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3142"/>
            <a:ext cx="3456384" cy="306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ьная выноска 5"/>
          <p:cNvSpPr/>
          <p:nvPr/>
        </p:nvSpPr>
        <p:spPr>
          <a:xfrm rot="1052823">
            <a:off x="3075590" y="1192196"/>
            <a:ext cx="6047991" cy="5337098"/>
          </a:xfrm>
          <a:prstGeom prst="wedgeEllipseCallout">
            <a:avLst>
              <a:gd name="adj1" fmla="val -77704"/>
              <a:gd name="adj2" fmla="val 2994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При ядерных реакциях выполняется несколько </a:t>
            </a:r>
            <a:r>
              <a:rPr lang="ru-RU" b="1" dirty="0"/>
              <a:t>законов сохранения</a:t>
            </a:r>
            <a:r>
              <a:rPr lang="ru-RU" dirty="0"/>
              <a:t>: импульса, энергии, момента импульса, заряда. В</a:t>
            </a:r>
            <a:r>
              <a:rPr lang="ru-RU" sz="3600" dirty="0"/>
              <a:t> </a:t>
            </a:r>
            <a:r>
              <a:rPr lang="ru-RU" dirty="0"/>
              <a:t>дополнение к этим классическим законам при ядерных реакциях выполняется закон сохранения так называемого </a:t>
            </a:r>
            <a:r>
              <a:rPr lang="ru-RU" b="1" i="1" dirty="0"/>
              <a:t>барионного заряда</a:t>
            </a:r>
            <a:r>
              <a:rPr lang="ru-RU" dirty="0"/>
              <a:t> (т. е. числа нуклонов – протонов и нейтронов). Выполняется также ряд других законов сохранения, специфических для ядерной физики и физики элементарных частиц.</a:t>
            </a:r>
            <a:endParaRPr lang="ru-RU" baseline="30000" dirty="0">
              <a:solidFill>
                <a:prstClr val="white"/>
              </a:solidFill>
            </a:endParaRP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7452320" y="5805264"/>
            <a:ext cx="1042416" cy="53836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6228184" y="285293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03848" y="703168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32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168" y="584683"/>
            <a:ext cx="8335838" cy="2122736"/>
          </a:xfrm>
        </p:spPr>
        <p:txBody>
          <a:bodyPr>
            <a:noAutofit/>
          </a:bodyPr>
          <a:lstStyle/>
          <a:p>
            <a:r>
              <a:rPr lang="en-US" sz="3200" dirty="0" smtClean="0"/>
              <a:t>5</a:t>
            </a:r>
            <a:r>
              <a:rPr lang="ru-RU" sz="3200" dirty="0" smtClean="0"/>
              <a:t>.</a:t>
            </a:r>
            <a:r>
              <a:rPr lang="ru-RU" sz="3200" dirty="0"/>
              <a:t> Спад активности, т. е. числа распадов в секунду, в зависимости от времени для одного из радиоактивных препаратов изображен на рисунке </a:t>
            </a:r>
            <a:r>
              <a:rPr lang="ru-RU" sz="3200" dirty="0" smtClean="0"/>
              <a:t>.Найти период полураспада.</a:t>
            </a:r>
            <a:endParaRPr lang="ru-RU" sz="3200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4427984" y="2996951"/>
            <a:ext cx="1872208" cy="7295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hlinkClick r:id="rId2" action="ppaction://hlinksldjump"/>
              </a:rPr>
              <a:t>5 суток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3889772"/>
            <a:ext cx="1728192" cy="960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hlinkClick r:id="rId3" action="ppaction://hlinksldjump"/>
              </a:rPr>
              <a:t>30 суток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557700"/>
            <a:ext cx="3082183" cy="29109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65751" y="5013176"/>
            <a:ext cx="1936673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hlinkClick r:id="rId3" action="ppaction://hlinksldjump"/>
              </a:rPr>
              <a:t>10 суток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84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>
                <a:solidFill>
                  <a:srgbClr val="006699"/>
                </a:solidFill>
                <a:latin typeface="+mj-lt"/>
              </a:rPr>
              <a:t>Переходи к следующему вопросу</a:t>
            </a:r>
          </a:p>
          <a:p>
            <a:endParaRPr lang="ru-RU" sz="3200" dirty="0">
              <a:latin typeface="+mj-lt"/>
            </a:endParaRPr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6804248" y="494116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3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75798" cy="184482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Bookman Old Style" panose="02050604050505020204" pitchFamily="18" charset="0"/>
              </a:rPr>
              <a:t>1.Сколько </a:t>
            </a:r>
            <a:r>
              <a:rPr lang="ru-RU" sz="3200" dirty="0">
                <a:latin typeface="Bookman Old Style" panose="02050604050505020204" pitchFamily="18" charset="0"/>
              </a:rPr>
              <a:t>протонов и сколько нейтронов содержится в </a:t>
            </a:r>
            <a:r>
              <a:rPr lang="ru-RU" sz="3200" dirty="0" smtClean="0">
                <a:latin typeface="Bookman Old Style" panose="02050604050505020204" pitchFamily="18" charset="0"/>
              </a:rPr>
              <a:t>ядре</a:t>
            </a:r>
            <a:br>
              <a:rPr lang="ru-RU" sz="3200" dirty="0" smtClean="0">
                <a:latin typeface="Bookman Old Style" panose="02050604050505020204" pitchFamily="18" charset="0"/>
              </a:rPr>
            </a:br>
            <a:r>
              <a:rPr lang="ru-RU" sz="3200" dirty="0" smtClean="0">
                <a:latin typeface="Bookman Old Style" panose="02050604050505020204" pitchFamily="18" charset="0"/>
              </a:rPr>
              <a:t> 60</a:t>
            </a:r>
            <a:br>
              <a:rPr lang="ru-RU" sz="3200" dirty="0" smtClean="0">
                <a:latin typeface="Bookman Old Style" panose="02050604050505020204" pitchFamily="18" charset="0"/>
              </a:rPr>
            </a:br>
            <a:r>
              <a:rPr lang="ru-RU" sz="3200" dirty="0" smtClean="0">
                <a:latin typeface="Bookman Old Style" panose="02050604050505020204" pitchFamily="18" charset="0"/>
              </a:rPr>
              <a:t>27 </a:t>
            </a:r>
            <a:r>
              <a:rPr lang="ru-RU" sz="3200" dirty="0" err="1" smtClean="0">
                <a:latin typeface="Bookman Old Style" panose="02050604050505020204" pitchFamily="18" charset="0"/>
              </a:rPr>
              <a:t>C</a:t>
            </a:r>
            <a:r>
              <a:rPr lang="ru-RU" sz="3200" baseline="-25000" dirty="0" err="1" smtClean="0">
                <a:latin typeface="Bookman Old Style" panose="02050604050505020204" pitchFamily="18" charset="0"/>
              </a:rPr>
              <a:t>o</a:t>
            </a:r>
            <a:r>
              <a:rPr lang="ru-RU" sz="3200" dirty="0" smtClean="0">
                <a:latin typeface="Bookman Old Style" panose="02050604050505020204" pitchFamily="18" charset="0"/>
              </a:rPr>
              <a:t>?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65589"/>
              </p:ext>
            </p:extLst>
          </p:nvPr>
        </p:nvGraphicFramePr>
        <p:xfrm>
          <a:off x="3491880" y="4581128"/>
          <a:ext cx="35488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055"/>
                <a:gridCol w="1457844"/>
              </a:tblGrid>
              <a:tr h="792088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latin typeface="Bookman Old Style" panose="02050604050505020204" pitchFamily="18" charset="0"/>
                        </a:rPr>
                        <a:t>Б) Число </a:t>
                      </a:r>
                    </a:p>
                    <a:p>
                      <a:r>
                        <a:rPr lang="ru-RU" sz="1800" b="0" i="0" u="none" strike="noStrike" baseline="0" dirty="0" smtClean="0">
                          <a:latin typeface="Bookman Old Style" panose="02050604050505020204" pitchFamily="18" charset="0"/>
                        </a:rPr>
                        <a:t>протонов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baseline="0" dirty="0" smtClean="0">
                          <a:latin typeface="Bookman Old Style" panose="02050604050505020204" pitchFamily="18" charset="0"/>
                        </a:rPr>
                        <a:t>Число нейтронов</a:t>
                      </a:r>
                      <a:endParaRPr lang="ru-RU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04039"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788423"/>
              </p:ext>
            </p:extLst>
          </p:nvPr>
        </p:nvGraphicFramePr>
        <p:xfrm>
          <a:off x="1043608" y="2780928"/>
          <a:ext cx="308389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948"/>
                <a:gridCol w="1541948"/>
              </a:tblGrid>
              <a:tr h="503301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latin typeface="Bookman Old Style" panose="02050604050505020204" pitchFamily="18" charset="0"/>
                        </a:rPr>
                        <a:t>А) Число протонов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latin typeface="Bookman Old Style" panose="02050604050505020204" pitchFamily="18" charset="0"/>
                        </a:rPr>
                        <a:t>Число нейтронов</a:t>
                      </a:r>
                      <a:endParaRPr lang="ru-RU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291595"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53732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А)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37298" y="609329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Б)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/>
              <a:t>Вспомни </a:t>
            </a:r>
            <a:r>
              <a:rPr lang="ru-RU" altLang="ru-RU" sz="3600" dirty="0"/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5004048" y="496598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9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4303390" cy="435133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4" name="Picture 4" descr="BD059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22" y="1525963"/>
            <a:ext cx="3592512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Овальная выноска 5"/>
          <p:cNvSpPr/>
          <p:nvPr/>
        </p:nvSpPr>
        <p:spPr>
          <a:xfrm rot="1316781">
            <a:off x="3873048" y="1608495"/>
            <a:ext cx="5530691" cy="4887226"/>
          </a:xfrm>
          <a:prstGeom prst="wedgeEllipseCallout">
            <a:avLst>
              <a:gd name="adj1" fmla="val -70646"/>
              <a:gd name="adj2" fmla="val -7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Для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каждого радиоактивного вещества существует определенный интервал времени, на протяжении которого активность убывает в 2 раза. Этот интервал носит название </a:t>
            </a:r>
            <a:r>
              <a:rPr lang="ru-RU" sz="2000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период полураспада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. </a:t>
            </a:r>
            <a:r>
              <a:rPr lang="ru-RU" sz="2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Период полураспада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 Т — это время, в течение которого распадается половина начального числа радиоактивных атомов.</a:t>
            </a:r>
          </a:p>
        </p:txBody>
      </p:sp>
      <p:sp>
        <p:nvSpPr>
          <p:cNvPr id="5" name="Управляющая кнопка: назад 4">
            <a:hlinkClick r:id="rId4" action="ppaction://hlinksldjump" highlightClick="1"/>
          </p:cNvPr>
          <p:cNvSpPr/>
          <p:nvPr/>
        </p:nvSpPr>
        <p:spPr>
          <a:xfrm>
            <a:off x="3303026" y="5900605"/>
            <a:ext cx="1042416" cy="521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8078" y="1687513"/>
            <a:ext cx="1569626" cy="87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Период полураспада</a:t>
            </a:r>
            <a:r>
              <a:rPr lang="ru-RU" dirty="0"/>
              <a:t> Т </a:t>
            </a:r>
            <a:r>
              <a:rPr lang="ru-RU" dirty="0" smtClean="0"/>
              <a:t>=5 суток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89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6</a:t>
            </a:r>
            <a:r>
              <a:rPr lang="ru-RU" dirty="0" smtClean="0"/>
              <a:t>.Формула закона радиоактивного распада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220072" y="1625197"/>
            <a:ext cx="3791829" cy="152656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sz="3600" dirty="0" smtClean="0">
                <a:latin typeface="Bookman Old Style" panose="02050604050505020204" pitchFamily="18" charset="0"/>
              </a:rPr>
              <a:t>Б)</a:t>
            </a:r>
          </a:p>
          <a:p>
            <a:pPr marL="0" indent="0">
              <a:buNone/>
            </a:pPr>
            <a:r>
              <a:rPr lang="en-US" sz="3600" dirty="0" smtClean="0">
                <a:latin typeface="Calibri Light" panose="020F0302020204030204" pitchFamily="34" charset="0"/>
              </a:rPr>
              <a:t>N</a:t>
            </a:r>
            <a:r>
              <a:rPr lang="en-US" sz="3600" baseline="-25000" dirty="0" smtClean="0">
                <a:latin typeface="Calibri Light" panose="020F0302020204030204" pitchFamily="34" charset="0"/>
              </a:rPr>
              <a:t>0</a:t>
            </a:r>
            <a:r>
              <a:rPr lang="en-US" sz="3600" dirty="0" smtClean="0">
                <a:latin typeface="Calibri Light" panose="020F0302020204030204" pitchFamily="34" charset="0"/>
              </a:rPr>
              <a:t>= N*  2 </a:t>
            </a:r>
            <a:r>
              <a:rPr lang="en-US" sz="3600" baseline="30000" dirty="0" smtClean="0">
                <a:latin typeface="Calibri Light" panose="020F0302020204030204" pitchFamily="34" charset="0"/>
              </a:rPr>
              <a:t>t/T</a:t>
            </a:r>
            <a:endParaRPr lang="ru-RU" sz="3600" baseline="30000" dirty="0">
              <a:latin typeface="Calibri Light" panose="020F030202020403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 rot="10800000" flipV="1">
            <a:off x="516970" y="2120596"/>
            <a:ext cx="3816424" cy="16129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4000" dirty="0" smtClean="0">
                <a:solidFill>
                  <a:prstClr val="white"/>
                </a:solidFill>
              </a:rPr>
              <a:t>А)</a:t>
            </a:r>
          </a:p>
          <a:p>
            <a:pPr lvl="0"/>
            <a:r>
              <a:rPr lang="en-US" sz="4000" dirty="0" smtClean="0">
                <a:solidFill>
                  <a:prstClr val="white"/>
                </a:solidFill>
              </a:rPr>
              <a:t>N</a:t>
            </a:r>
            <a:r>
              <a:rPr lang="en-US" sz="4000" dirty="0">
                <a:solidFill>
                  <a:prstClr val="white"/>
                </a:solidFill>
              </a:rPr>
              <a:t>= </a:t>
            </a:r>
            <a:r>
              <a:rPr lang="en-US" sz="4000" dirty="0" smtClean="0">
                <a:solidFill>
                  <a:prstClr val="white"/>
                </a:solidFill>
              </a:rPr>
              <a:t>N</a:t>
            </a:r>
            <a:r>
              <a:rPr lang="en-US" sz="4000" baseline="-25000" dirty="0" smtClean="0">
                <a:solidFill>
                  <a:prstClr val="white"/>
                </a:solidFill>
              </a:rPr>
              <a:t>0</a:t>
            </a:r>
            <a:r>
              <a:rPr lang="ru-RU" sz="4000" dirty="0" smtClean="0">
                <a:solidFill>
                  <a:prstClr val="white"/>
                </a:solidFill>
              </a:rPr>
              <a:t>/</a:t>
            </a:r>
            <a:r>
              <a:rPr lang="en-US" sz="4000" dirty="0" smtClean="0">
                <a:solidFill>
                  <a:prstClr val="white"/>
                </a:solidFill>
              </a:rPr>
              <a:t>  </a:t>
            </a:r>
            <a:r>
              <a:rPr lang="en-US" sz="4000" dirty="0">
                <a:solidFill>
                  <a:prstClr val="white"/>
                </a:solidFill>
              </a:rPr>
              <a:t>2 </a:t>
            </a:r>
            <a:r>
              <a:rPr lang="en-US" sz="4000" baseline="30000" dirty="0">
                <a:solidFill>
                  <a:prstClr val="white"/>
                </a:solidFill>
              </a:rPr>
              <a:t>-t/T</a:t>
            </a:r>
            <a:endParaRPr lang="ru-RU" sz="4000" baseline="300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 rot="10800000" flipV="1">
            <a:off x="4860032" y="3933056"/>
            <a:ext cx="3892011" cy="18722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>
                <a:latin typeface="Bookman Old Style" panose="02050604050505020204" pitchFamily="18" charset="0"/>
              </a:rPr>
              <a:t>С)</a:t>
            </a:r>
          </a:p>
          <a:p>
            <a:r>
              <a:rPr lang="en-US" sz="3600" dirty="0" smtClean="0"/>
              <a:t>N</a:t>
            </a:r>
            <a:r>
              <a:rPr lang="en-US" sz="3600" dirty="0"/>
              <a:t>= N</a:t>
            </a:r>
            <a:r>
              <a:rPr lang="en-US" sz="3600" baseline="-25000" dirty="0"/>
              <a:t>0</a:t>
            </a:r>
            <a:r>
              <a:rPr lang="en-US" sz="3600" dirty="0"/>
              <a:t>*  2 </a:t>
            </a:r>
            <a:r>
              <a:rPr lang="en-US" sz="3600" baseline="30000" dirty="0"/>
              <a:t>-t/T</a:t>
            </a:r>
            <a:endParaRPr lang="ru-RU" sz="3600" baseline="30000" dirty="0"/>
          </a:p>
        </p:txBody>
      </p:sp>
      <p:sp>
        <p:nvSpPr>
          <p:cNvPr id="3" name="Прямоугольник 2">
            <a:hlinkClick r:id="rId3" action="ppaction://hlinksldjump"/>
          </p:cNvPr>
          <p:cNvSpPr/>
          <p:nvPr/>
        </p:nvSpPr>
        <p:spPr>
          <a:xfrm>
            <a:off x="1187624" y="449982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hlinkClick r:id="rId3" action="ppaction://hlinksldjump"/>
              </a:rPr>
              <a:t>А)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96174" y="573598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Б)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592065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5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86700" cy="1541587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N= N</a:t>
            </a:r>
            <a:r>
              <a:rPr lang="en-US" sz="4800" baseline="-25000" dirty="0"/>
              <a:t>0</a:t>
            </a:r>
            <a:r>
              <a:rPr lang="en-US" sz="4800" dirty="0"/>
              <a:t>*  2 </a:t>
            </a:r>
            <a:r>
              <a:rPr lang="en-US" sz="4800" baseline="30000" dirty="0"/>
              <a:t>-t/T</a:t>
            </a:r>
            <a:r>
              <a:rPr lang="ru-RU" sz="4800" baseline="30000" dirty="0"/>
              <a:t/>
            </a:r>
            <a:br>
              <a:rPr lang="ru-RU" sz="4800" baseline="30000" dirty="0"/>
            </a:br>
            <a:endParaRPr lang="ru-RU" sz="4800" dirty="0"/>
          </a:p>
        </p:txBody>
      </p:sp>
      <p:pic>
        <p:nvPicPr>
          <p:cNvPr id="5122" name="Picture 2" descr="C:\Users\учитель\Pictures\komputeri-39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6216" y="2852936"/>
            <a:ext cx="17907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ьная выноска 4"/>
          <p:cNvSpPr/>
          <p:nvPr/>
        </p:nvSpPr>
        <p:spPr>
          <a:xfrm>
            <a:off x="582859" y="2097435"/>
            <a:ext cx="4355976" cy="3168352"/>
          </a:xfrm>
          <a:prstGeom prst="wedgeEllipseCallout">
            <a:avLst>
              <a:gd name="adj1" fmla="val 126575"/>
              <a:gd name="adj2" fmla="val 50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/>
              <a:t>Это и есть основной </a:t>
            </a:r>
            <a:r>
              <a:rPr lang="ru-RU" sz="2000" b="1" dirty="0"/>
              <a:t>закон радиоактивного распада</a:t>
            </a:r>
            <a:r>
              <a:rPr lang="ru-RU" sz="2000" dirty="0"/>
              <a:t>. По формуле </a:t>
            </a:r>
            <a:r>
              <a:rPr lang="ru-RU" sz="2000" dirty="0" smtClean="0"/>
              <a:t> </a:t>
            </a:r>
            <a:r>
              <a:rPr lang="ru-RU" sz="2000" dirty="0"/>
              <a:t>можно найти число нераспавшихся ядер в любой момент времени.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3626016" y="5887392"/>
            <a:ext cx="1042416" cy="521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4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</a:rPr>
              <a:t>Переходи к следующему вопросу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452320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  <a:latin typeface="Bookman Old Style" panose="02050604050505020204" pitchFamily="18" charset="0"/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>
                <a:latin typeface="Bookman Old Style" panose="02050604050505020204" pitchFamily="18" charset="0"/>
              </a:rPr>
              <a:t>Вспомни </a:t>
            </a:r>
            <a:r>
              <a:rPr lang="ru-RU" altLang="ru-RU" sz="3600" dirty="0">
                <a:latin typeface="Bookman Old Style" panose="02050604050505020204" pitchFamily="18" charset="0"/>
              </a:rPr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5652120" y="537321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1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52" y="247242"/>
            <a:ext cx="9339287" cy="1416409"/>
          </a:xfrm>
        </p:spPr>
        <p:txBody>
          <a:bodyPr/>
          <a:lstStyle/>
          <a:p>
            <a:pPr lvl="0"/>
            <a:r>
              <a:rPr lang="ru-RU" sz="3600" dirty="0"/>
              <a:t>7. Данное </a:t>
            </a:r>
            <a:r>
              <a:rPr lang="ru-RU" sz="3600" dirty="0" smtClean="0"/>
              <a:t>уравнение  это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???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125180"/>
            <a:ext cx="2995736" cy="15156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dirty="0" smtClean="0">
                <a:solidFill>
                  <a:srgbClr val="458B00"/>
                </a:solidFill>
                <a:latin typeface="Bookman Old Style" panose="02050604050505020204" pitchFamily="18" charset="0"/>
              </a:rPr>
              <a:t>А)</a:t>
            </a:r>
            <a:r>
              <a:rPr lang="el-GR" sz="3200" dirty="0" smtClean="0">
                <a:solidFill>
                  <a:srgbClr val="458B00"/>
                </a:solidFill>
                <a:latin typeface="Bookman Old Style" panose="02050604050505020204" pitchFamily="18" charset="0"/>
              </a:rPr>
              <a:t>α-</a:t>
            </a:r>
            <a:r>
              <a:rPr lang="ru-RU" sz="3200" dirty="0">
                <a:solidFill>
                  <a:srgbClr val="458B00"/>
                </a:solidFill>
                <a:latin typeface="Bookman Old Style" panose="02050604050505020204" pitchFamily="18" charset="0"/>
              </a:rPr>
              <a:t>распад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431740"/>
            <a:ext cx="2880320" cy="13464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В)</a:t>
            </a:r>
            <a:r>
              <a:rPr lang="el-GR" sz="3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β-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</a:rPr>
              <a:t>распад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36573" y="4581128"/>
            <a:ext cx="2995736" cy="15156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3200" dirty="0" smtClean="0">
                <a:latin typeface="Bookman Old Style" panose="02050604050505020204" pitchFamily="18" charset="0"/>
              </a:rPr>
              <a:t>С)Гамма-излучение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Правило смеще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31889"/>
            <a:ext cx="4824536" cy="9026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54452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А)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В)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308304" y="581455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0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  <a:latin typeface="+mj-lt"/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380312" y="4941168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7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/>
              <a:t>Вспомни </a:t>
            </a:r>
            <a:r>
              <a:rPr lang="ru-RU" altLang="ru-RU" sz="3600" dirty="0"/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5436096" y="515374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37"/>
            <a:ext cx="8863831" cy="108012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prstClr val="white"/>
                </a:solidFill>
                <a:latin typeface="Bookman Old Style" panose="02050604050505020204" pitchFamily="18" charset="0"/>
                <a:ea typeface="+mn-ea"/>
                <a:cs typeface="+mn-cs"/>
              </a:rPr>
              <a:t>α-распад</a:t>
            </a:r>
            <a:endParaRPr lang="ru-RU" dirty="0"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C:\Users\учитель\Pictures\komputeri-39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3456384" cy="306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ьная выноска 3"/>
          <p:cNvSpPr/>
          <p:nvPr/>
        </p:nvSpPr>
        <p:spPr>
          <a:xfrm rot="732991">
            <a:off x="3903697" y="663887"/>
            <a:ext cx="4817843" cy="3046715"/>
          </a:xfrm>
          <a:prstGeom prst="wedgeEllipseCallout">
            <a:avLst>
              <a:gd name="adj1" fmla="val -53188"/>
              <a:gd name="adj2" fmla="val 77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Чтобы выразить неизвестную величину из уравнения Менделеева – </a:t>
            </a:r>
            <a:r>
              <a:rPr lang="ru-RU" dirty="0" err="1"/>
              <a:t>Клапейрона</a:t>
            </a:r>
            <a:r>
              <a:rPr lang="ru-RU" dirty="0"/>
              <a:t>, умножь левую и правую часть уравнения на знаменатель (М), получишь: р</a:t>
            </a:r>
            <a:r>
              <a:rPr lang="en-US" dirty="0" err="1"/>
              <a:t>vM</a:t>
            </a:r>
            <a:r>
              <a:rPr lang="ru-RU" dirty="0"/>
              <a:t> = </a:t>
            </a:r>
            <a:r>
              <a:rPr lang="en-US" dirty="0" err="1"/>
              <a:t>mRT</a:t>
            </a:r>
            <a:r>
              <a:rPr lang="ru-RU" dirty="0"/>
              <a:t>, найди неизвестный множитель, разделив произведение на известные множители.</a:t>
            </a:r>
          </a:p>
        </p:txBody>
      </p:sp>
      <p:sp>
        <p:nvSpPr>
          <p:cNvPr id="6" name="Овальная выноска 5"/>
          <p:cNvSpPr/>
          <p:nvPr/>
        </p:nvSpPr>
        <p:spPr>
          <a:xfrm rot="732991">
            <a:off x="3949526" y="235623"/>
            <a:ext cx="4817843" cy="3479883"/>
          </a:xfrm>
          <a:prstGeom prst="wedgeEllipseCallout">
            <a:avLst>
              <a:gd name="adj1" fmla="val -53188"/>
              <a:gd name="adj2" fmla="val 77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latin typeface="+mj-lt"/>
              </a:rPr>
              <a:t>при α-распаде ядро теряет положительный заряд 2е и его масса М убывает примерно на четыре атомные единицы массы. В результате элемент смещается на две клетки к началу периодической системы.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7236296" y="5661248"/>
            <a:ext cx="1042416" cy="53836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Правило смещен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5506">
            <a:off x="1660426" y="2565379"/>
            <a:ext cx="17907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5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55776" y="1690688"/>
            <a:ext cx="1800200" cy="555404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90688"/>
            <a:ext cx="3414720" cy="481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585658" y="3159863"/>
            <a:ext cx="5024942" cy="3436795"/>
          </a:xfrm>
          <a:prstGeom prst="wedgeEllipseCallout">
            <a:avLst>
              <a:gd name="adj1" fmla="val -58671"/>
              <a:gd name="adj2" fmla="val -64454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ru-RU" sz="2000" dirty="0" smtClean="0"/>
              <a:t>. </a:t>
            </a:r>
            <a:endParaRPr lang="ru-RU" sz="2000" dirty="0"/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Bookman Old Style" panose="02050604050505020204" pitchFamily="18" charset="0"/>
              </a:rPr>
              <a:t>Порядковый номер показывает число электронов, которое равно числу протонов. Число нейтронов найдём из разности массового числа и числа протонов</a:t>
            </a:r>
            <a:endParaRPr lang="ru-RU" sz="2000" dirty="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7994142" y="6021288"/>
            <a:ext cx="754322" cy="4882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41158"/>
            <a:ext cx="1556717" cy="1411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ookman Old Style" panose="02050604050505020204" pitchFamily="18" charset="0"/>
              </a:rPr>
              <a:t>A –</a:t>
            </a:r>
            <a:r>
              <a:rPr lang="ru-RU" dirty="0" smtClean="0">
                <a:latin typeface="Bookman Old Style" panose="02050604050505020204" pitchFamily="18" charset="0"/>
              </a:rPr>
              <a:t>массовое число, </a:t>
            </a:r>
            <a:r>
              <a:rPr lang="en-US" dirty="0" smtClean="0">
                <a:latin typeface="Bookman Old Style" panose="02050604050505020204" pitchFamily="18" charset="0"/>
              </a:rPr>
              <a:t>z- </a:t>
            </a:r>
            <a:r>
              <a:rPr lang="ru-RU" dirty="0" smtClean="0">
                <a:latin typeface="Bookman Old Style" panose="02050604050505020204" pitchFamily="18" charset="0"/>
              </a:rPr>
              <a:t>число электронов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1186" y="346725"/>
            <a:ext cx="8047806" cy="1281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/>
              <a:t>8</a:t>
            </a:r>
            <a:r>
              <a:rPr lang="ru-RU" sz="4400" dirty="0" smtClean="0"/>
              <a:t>.Задача</a:t>
            </a:r>
            <a:r>
              <a:rPr lang="ru-RU" sz="4400" dirty="0"/>
              <a:t>: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4149080"/>
            <a:ext cx="2592288" cy="149046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Б)200кг, </a:t>
            </a:r>
          </a:p>
          <a:p>
            <a:r>
              <a:rPr lang="ru-RU" sz="3200" dirty="0" smtClean="0"/>
              <a:t>3,2 кг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74659" y="4150635"/>
            <a:ext cx="2736304" cy="149046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А)10 </a:t>
            </a:r>
            <a:r>
              <a:rPr lang="ru-RU" sz="2800" baseline="30000" dirty="0" smtClean="0"/>
              <a:t>3   </a:t>
            </a:r>
            <a:r>
              <a:rPr lang="ru-RU" sz="2800" dirty="0" smtClean="0"/>
              <a:t>кг, </a:t>
            </a:r>
          </a:p>
          <a:p>
            <a:r>
              <a:rPr lang="ru-RU" sz="2800" dirty="0" smtClean="0"/>
              <a:t>0,92 кг</a:t>
            </a:r>
            <a:endParaRPr lang="ru-RU" sz="28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3568" y="782545"/>
            <a:ext cx="7632848" cy="2537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4436" rIns="0" bIns="0" numCol="1" anchor="ctr" anchorCtr="0" compatLnSpc="1">
            <a:prstTxWarp prst="textNoShape">
              <a:avLst/>
            </a:prstTxWarp>
            <a:spAutoFit/>
          </a:bodyPr>
          <a:lstStyle>
            <a:lvl1pPr indent="166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При взры­ве атом­ной бомбы осво­бож­да­ет­ся энер­гия</a:t>
            </a:r>
            <a:r>
              <a:rPr lang="ru-RU" altLang="ru-RU" dirty="0">
                <a:solidFill>
                  <a:srgbClr val="0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ru-RU" altLang="ru-RU" dirty="0" smtClean="0">
              <a:solidFill>
                <a:srgbClr val="0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8.3*10 </a:t>
            </a:r>
            <a:r>
              <a:rPr kumimoji="0" lang="ru-RU" altLang="ru-RU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16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 Дж.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Эта энер­гия по­лу­ча­ет­ся в ос­нов­ном за счет де­ле­ния ядер урана 238.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 При де­ле­нии од­но­го ядра урана 238 осво­бож­да­ет­ся 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200 МэВ, масса ядра равна при­мер­но 238 а. е. м. 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Вы­чис­ли­те массу ядер урана, ис­пы­тав­ших де­ле­ние 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cs typeface="Times New Roman" panose="02020603050405020304" pitchFamily="18" charset="0"/>
              </a:rPr>
              <a:t>при взры­ве, и сум­мар­ный де­фект массы.</a:t>
            </a:r>
          </a:p>
          <a:p>
            <a:pPr marL="0" marR="0" lvl="0" indent="166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AutoShape 2" descr="https://ege.sdamgia.ru/formula/svg/70/70d93bccf0337245037592c50196ffab.svg"/>
          <p:cNvSpPr>
            <a:spLocks noChangeAspect="1" noChangeArrowheads="1"/>
          </p:cNvSpPr>
          <p:nvPr/>
        </p:nvSpPr>
        <p:spPr bwMode="auto">
          <a:xfrm>
            <a:off x="3638550" y="-146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ege.sdamgia.ru/formula/svg/70/70d93bccf0337245037592c50196ffab.svg"/>
          <p:cNvSpPr>
            <a:spLocks noChangeAspect="1" noChangeArrowheads="1"/>
          </p:cNvSpPr>
          <p:nvPr/>
        </p:nvSpPr>
        <p:spPr bwMode="auto">
          <a:xfrm>
            <a:off x="-396552" y="15875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1331640" y="60212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А)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84002" y="602128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Б)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94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F151C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3333FF"/>
                </a:solidFill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6804248" y="465313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7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4000" b="1" dirty="0" smtClean="0">
                <a:solidFill>
                  <a:schemeClr val="accent2"/>
                </a:solidFill>
                <a:latin typeface="+mj-lt"/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>
                <a:latin typeface="+mj-lt"/>
              </a:rPr>
              <a:t>Вспомни </a:t>
            </a:r>
            <a:r>
              <a:rPr lang="ru-RU" altLang="ru-RU" sz="3600" dirty="0">
                <a:latin typeface="+mj-lt"/>
              </a:rPr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6537941" y="5380084"/>
            <a:ext cx="1042416" cy="61036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60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959743"/>
                  </p:ext>
                </p:extLst>
              </p:nvPr>
            </p:nvGraphicFramePr>
            <p:xfrm>
              <a:off x="764891" y="764704"/>
              <a:ext cx="6912768" cy="5593080"/>
            </p:xfrm>
            <a:graphic>
              <a:graphicData uri="http://schemas.openxmlformats.org/drawingml/2006/table">
                <a:tbl>
                  <a:tblPr/>
                  <a:tblGrid>
                    <a:gridCol w="3431037"/>
                    <a:gridCol w="3481731"/>
                  </a:tblGrid>
                  <a:tr h="317301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Со­дер­жа­ние этапа ре­ше­ния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Чертёж, гра­фик, фор­му­ла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80723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Масса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урана, ис­пы­тав­ших де­ле­ние при взры­ве, равна про­из­ве­де­нию числа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на массу од­но­го ядра :Число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равно част­но­му от де­ле­ния энер­гии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E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взры­ва на выход энер­гии  при де­ле­нии од­но­го ядра: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m= </a:t>
                          </a: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m </a:t>
                          </a:r>
                          <a:r>
                            <a:rPr lang="en-US" sz="1800" baseline="-25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    </a:t>
                          </a: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N</a:t>
                          </a: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N= E/E </a:t>
                          </a:r>
                          <a:r>
                            <a:rPr lang="en-US" sz="1800" baseline="-25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06227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По­лу­ча­ем зна­че­ние массы: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m= 8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,3 * 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16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*238* 1.66*10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-27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/200*1.6 *10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-13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= 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кг</a:t>
                          </a:r>
                          <a:endParaRPr lang="ru-RU" sz="1800" baseline="30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310593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Де­фект массы  свя­зан с вы­хо­дом энер­гии </a:t>
                          </a:r>
                          <a:r>
                            <a:rPr lang="ru-RU" sz="1800" i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E</a:t>
                          </a:r>
                          <a:r>
                            <a:rPr lang="ru-RU" sz="18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. Най­дем вы­ра­же­ние для сум­мар­но­го де­фек­та массы  при взры­ве:Ис­поль­зуя зна­че­ние энер­гии взры­ва, по­лу­ча­ем де­фект массы: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18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 =</a:t>
                          </a:r>
                          <a14:m>
                            <m:oMath xmlns:m="http://schemas.openxmlformats.org/officeDocument/2006/math"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mc </a:t>
                          </a:r>
                          <a:r>
                            <a:rPr lang="en-US" sz="1800" baseline="30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Е/с</a:t>
                          </a:r>
                          <a:r>
                            <a:rPr lang="ru-RU" sz="1800" baseline="30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8,3 1*10</a:t>
                          </a:r>
                          <a:r>
                            <a:rPr lang="ru-RU" sz="1800" baseline="30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 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/ 9*10</a:t>
                          </a:r>
                          <a:r>
                            <a:rPr lang="ru-RU" sz="1800" baseline="30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ru-RU" sz="18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=0,92 кг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17301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Мак­си­маль­ный </a:t>
                          </a:r>
                          <a:r>
                            <a:rPr lang="ru-RU" sz="1800" i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балл  3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5959743"/>
                  </p:ext>
                </p:extLst>
              </p:nvPr>
            </p:nvGraphicFramePr>
            <p:xfrm>
              <a:off x="764891" y="764704"/>
              <a:ext cx="6912768" cy="5593080"/>
            </p:xfrm>
            <a:graphic>
              <a:graphicData uri="http://schemas.openxmlformats.org/drawingml/2006/table">
                <a:tbl>
                  <a:tblPr/>
                  <a:tblGrid>
                    <a:gridCol w="3431037"/>
                    <a:gridCol w="3481731"/>
                  </a:tblGrid>
                  <a:tr h="3505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Со­дер­жа­ние этапа ре­ше­ния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Чертёж, гра­фик, фор­му­ла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9964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Масса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урана, ис­пы­тав­ших де­ле­ние при взры­ве, равна про­из­ве­де­нию числа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на массу од­но­го ядра :Число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ядер равно част­но­му от де­ле­ния энер­гии </a:t>
                          </a:r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E</a:t>
                          </a:r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 взры­ва на выход энер­гии  при де­ле­нии од­но­го ядра: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8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m= </a:t>
                          </a: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m </a:t>
                          </a:r>
                          <a:r>
                            <a:rPr lang="en-US" sz="1800" baseline="-25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    </a:t>
                          </a: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N</a:t>
                          </a: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N= E/E </a:t>
                          </a:r>
                          <a:r>
                            <a:rPr lang="en-US" sz="1800" baseline="-25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en-US" sz="1800" baseline="-25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17348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По­лу­ча­ем зна­че­ние массы: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m= 8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,3 * 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16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*238* 1.66*10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-27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/200*1.6 *10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-13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= 10 </a:t>
                          </a:r>
                          <a:r>
                            <a:rPr lang="ru-RU" sz="1800" baseline="300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3  </a:t>
                          </a:r>
                          <a:r>
                            <a:rPr lang="ru-RU" sz="1800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кг</a:t>
                          </a:r>
                          <a:endParaRPr lang="ru-RU" sz="1800" baseline="300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  <a:p>
                          <a:pPr algn="l"/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17221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ru-RU" sz="18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Де­фект массы  свя­зан с вы­хо­дом энер­гии </a:t>
                          </a:r>
                          <a:r>
                            <a:rPr lang="ru-RU" sz="1800" i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E</a:t>
                          </a:r>
                          <a:r>
                            <a:rPr lang="ru-RU" sz="18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. Най­дем вы­ра­же­ние для сум­мар­но­го де­фек­та массы  при взры­ве:Ис­поль­зуя зна­че­ние энер­гии взры­ва, по­лу­ча­ем де­фект массы:</a:t>
                          </a: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98601" t="-207092" r="-350" b="-26596"/>
                          </a:stretch>
                        </a:blipFill>
                      </a:tcPr>
                    </a:tc>
                  </a:tr>
                  <a:tr h="35052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ru-RU" sz="1800" i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Мак­си­маль­ный </a:t>
                          </a:r>
                          <a:r>
                            <a:rPr lang="ru-RU" sz="1800" i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балл  3</a:t>
                          </a:r>
                          <a:endParaRPr lang="ru-RU" sz="18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38100" marR="38100" marT="38100" marB="38100" anchor="ctr">
                        <a:lnL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AutoShape 3" descr="https://ege.sdamgia.ru/formula/svg/84/846f53c9f23cb561a8abb3a71fea4eba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https://ege.sdamgia.ru/formula/svg/e8/e8081f48a6c6fb7fd8e725d7a56f502a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5" descr="https://ege.sdamgia.ru/formula/svg/f5/f5d321213799ab66f8a9351c3f5b93a2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https://ege.sdamgia.ru/formula/svg/d3/d3a5357e3628dbf807e62424486eca07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7" descr="https://ege.sdamgia.ru/formula/svg/ad/ad2e151b36c51a54ac3c19c8531ae189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8" descr="https://ege.sdamgia.ru/formula/svg/d7/d7ce71d381b401eb554039a61cef8432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9" descr="https://ege.sdamgia.ru/formula/svg/c7/c7231de148c983da04caf80c7998bef9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10" descr="https://ege.sdamgia.ru/formula/svg/ef/ef0fad5c5e721b8452d9aebd6b3373b3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11" descr="https://ege.sdamgia.ru/formula/svg/ef/ef0fad5c5e721b8452d9aebd6b3373b3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2" descr="https://ege.sdamgia.ru/formula/svg/b5/b5861565abe4a36814fef87100dc9b06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3" descr="https://ege.sdamgia.ru/formula/svg/50/50b5b5b40da4f25efd55dfeeefd95406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4" descr="https://ege.sdamgia.ru/formula/svg/34/34348683aabeb284f4530a77c8ad80d0.svg"/>
          <p:cNvSpPr>
            <a:spLocks noChangeAspect="1" noChangeArrowheads="1"/>
          </p:cNvSpPr>
          <p:nvPr/>
        </p:nvSpPr>
        <p:spPr bwMode="auto">
          <a:xfrm>
            <a:off x="628650" y="234872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6660232" y="5301208"/>
            <a:ext cx="1042416" cy="73627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Users\учитель\Pictures\komputer-21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266" y="1037356"/>
            <a:ext cx="2850794" cy="131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9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60032" y="4653136"/>
            <a:ext cx="2513428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Б) 7,3 </a:t>
            </a:r>
            <a:r>
              <a:rPr lang="en-US" sz="2800" dirty="0" smtClean="0"/>
              <a:t>M</a:t>
            </a:r>
            <a:r>
              <a:rPr lang="ru-RU" sz="2800" dirty="0" smtClean="0"/>
              <a:t>эВ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899592" y="4293096"/>
            <a:ext cx="2527131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А) 9 МэВ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alibri Light" panose="020F0302020204030204" pitchFamily="34" charset="0"/>
              </a:rPr>
              <a:t>9)Определите </a:t>
            </a:r>
            <a:r>
              <a:rPr lang="ru-RU" dirty="0">
                <a:latin typeface="Calibri Light" panose="020F0302020204030204" pitchFamily="34" charset="0"/>
              </a:rPr>
              <a:t>минимальную энергию, необходимую для разделения ядра углерода </a:t>
            </a:r>
            <a:endParaRPr lang="ru-RU" dirty="0" smtClean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ru-RU" baseline="30000" dirty="0" smtClean="0">
                <a:latin typeface="Calibri Light" panose="020F0302020204030204" pitchFamily="34" charset="0"/>
              </a:rPr>
              <a:t>12</a:t>
            </a:r>
            <a:r>
              <a:rPr lang="ru-RU" dirty="0" smtClean="0">
                <a:latin typeface="Calibri Light" panose="020F0302020204030204" pitchFamily="34" charset="0"/>
              </a:rPr>
              <a:t> </a:t>
            </a:r>
            <a:r>
              <a:rPr lang="ru-RU" baseline="-25000" dirty="0">
                <a:latin typeface="Calibri Light" panose="020F0302020204030204" pitchFamily="34" charset="0"/>
              </a:rPr>
              <a:t>6</a:t>
            </a:r>
            <a:r>
              <a:rPr lang="ru-RU" dirty="0">
                <a:latin typeface="Calibri Light" panose="020F0302020204030204" pitchFamily="34" charset="0"/>
              </a:rPr>
              <a:t>C на три одинаковых частицы. Масса ядра углерода </a:t>
            </a:r>
            <a:r>
              <a:rPr lang="ru-RU" dirty="0" smtClean="0">
                <a:latin typeface="Calibri Light" panose="020F0302020204030204" pitchFamily="34" charset="0"/>
              </a:rPr>
              <a:t>m C </a:t>
            </a:r>
            <a:r>
              <a:rPr lang="ru-RU" dirty="0">
                <a:latin typeface="Calibri Light" panose="020F0302020204030204" pitchFamily="34" charset="0"/>
              </a:rPr>
              <a:t>= 11,9967 </a:t>
            </a:r>
            <a:r>
              <a:rPr lang="ru-RU" dirty="0" err="1">
                <a:latin typeface="Calibri Light" panose="020F0302020204030204" pitchFamily="34" charset="0"/>
              </a:rPr>
              <a:t>а.е.м</a:t>
            </a:r>
            <a:r>
              <a:rPr lang="ru-RU" dirty="0">
                <a:latin typeface="Calibri Light" panose="020F0302020204030204" pitchFamily="34" charset="0"/>
              </a:rPr>
              <a:t>, </a:t>
            </a:r>
            <a:r>
              <a:rPr lang="ru-RU" dirty="0" smtClean="0">
                <a:latin typeface="Calibri Light" panose="020F0302020204030204" pitchFamily="34" charset="0"/>
              </a:rPr>
              <a:t>масса </a:t>
            </a:r>
            <a:r>
              <a:rPr lang="ru-RU" dirty="0">
                <a:latin typeface="Calibri Light" panose="020F0302020204030204" pitchFamily="34" charset="0"/>
              </a:rPr>
              <a:t>ядра гелия </a:t>
            </a:r>
            <a:r>
              <a:rPr lang="ru-RU" dirty="0" err="1">
                <a:latin typeface="Calibri Light" panose="020F0302020204030204" pitchFamily="34" charset="0"/>
              </a:rPr>
              <a:t>mHe</a:t>
            </a:r>
            <a:r>
              <a:rPr lang="ru-RU" dirty="0">
                <a:latin typeface="Calibri Light" panose="020F0302020204030204" pitchFamily="34" charset="0"/>
              </a:rPr>
              <a:t> = 4,0015 </a:t>
            </a:r>
            <a:r>
              <a:rPr lang="ru-RU" dirty="0" err="1">
                <a:latin typeface="Calibri Light" panose="020F0302020204030204" pitchFamily="34" charset="0"/>
              </a:rPr>
              <a:t>а.е.м</a:t>
            </a:r>
            <a:r>
              <a:rPr lang="ru-RU" dirty="0">
                <a:latin typeface="Calibri Light" panose="020F0302020204030204" pitchFamily="34" charset="0"/>
              </a:rPr>
              <a:t>, 1 </a:t>
            </a:r>
            <a:r>
              <a:rPr lang="ru-RU" dirty="0" err="1">
                <a:latin typeface="Calibri Light" panose="020F0302020204030204" pitchFamily="34" charset="0"/>
              </a:rPr>
              <a:t>а.е.м</a:t>
            </a:r>
            <a:r>
              <a:rPr lang="ru-RU" dirty="0">
                <a:latin typeface="Calibri Light" panose="020F0302020204030204" pitchFamily="34" charset="0"/>
              </a:rPr>
              <a:t> = </a:t>
            </a:r>
            <a:r>
              <a:rPr lang="ru-RU" dirty="0" smtClean="0">
                <a:latin typeface="Calibri Light" panose="020F0302020204030204" pitchFamily="34" charset="0"/>
              </a:rPr>
              <a:t>1,66*10</a:t>
            </a:r>
            <a:r>
              <a:rPr lang="ru-RU" baseline="30000" dirty="0" smtClean="0">
                <a:latin typeface="Calibri Light" panose="020F0302020204030204" pitchFamily="34" charset="0"/>
              </a:rPr>
              <a:t>-27</a:t>
            </a:r>
            <a:r>
              <a:rPr lang="ru-RU" dirty="0" smtClean="0">
                <a:latin typeface="Calibri Light" panose="020F0302020204030204" pitchFamily="34" charset="0"/>
              </a:rPr>
              <a:t>кг</a:t>
            </a:r>
            <a:r>
              <a:rPr lang="ru-RU" dirty="0">
                <a:latin typeface="Calibri Light" panose="020F0302020204030204" pitchFamily="34" charset="0"/>
              </a:rPr>
              <a:t>, скорость света с = </a:t>
            </a:r>
            <a:r>
              <a:rPr lang="ru-RU" dirty="0" smtClean="0">
                <a:latin typeface="Calibri Light" panose="020F0302020204030204" pitchFamily="34" charset="0"/>
              </a:rPr>
              <a:t>3*10</a:t>
            </a:r>
            <a:r>
              <a:rPr lang="ru-RU" baseline="30000" dirty="0" smtClean="0">
                <a:latin typeface="Calibri Light" panose="020F0302020204030204" pitchFamily="34" charset="0"/>
              </a:rPr>
              <a:t>8</a:t>
            </a:r>
            <a:r>
              <a:rPr lang="ru-RU" dirty="0" smtClean="0">
                <a:latin typeface="Calibri Light" panose="020F0302020204030204" pitchFamily="34" charset="0"/>
              </a:rPr>
              <a:t> </a:t>
            </a:r>
            <a:r>
              <a:rPr lang="ru-RU" dirty="0">
                <a:latin typeface="Calibri Light" panose="020F0302020204030204" pitchFamily="34" charset="0"/>
              </a:rPr>
              <a:t>м/с. Ответ представьте в </a:t>
            </a:r>
            <a:r>
              <a:rPr lang="ru-RU" dirty="0" err="1">
                <a:latin typeface="Calibri Light" panose="020F0302020204030204" pitchFamily="34" charset="0"/>
              </a:rPr>
              <a:t>мегаэлектронвольтах</a:t>
            </a:r>
            <a:r>
              <a:rPr lang="ru-RU" dirty="0">
                <a:latin typeface="Calibri Light" panose="020F0302020204030204" pitchFamily="34" charset="0"/>
              </a:rPr>
              <a:t> и округлите до десятых. </a:t>
            </a:r>
          </a:p>
        </p:txBody>
      </p:sp>
      <p:sp>
        <p:nvSpPr>
          <p:cNvPr id="2" name="TextBox 1"/>
          <p:cNvSpPr txBox="1"/>
          <p:nvPr/>
        </p:nvSpPr>
        <p:spPr>
          <a:xfrm flipH="1">
            <a:off x="1377356" y="5541609"/>
            <a:ext cx="530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А</a:t>
            </a:r>
            <a:r>
              <a:rPr lang="ru-RU" dirty="0" smtClean="0">
                <a:hlinkClick r:id="rId2" action="ppaction://hlinksldjump"/>
              </a:rPr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591094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Б)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24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380312" y="50851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6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200" b="1" dirty="0" smtClean="0">
                <a:solidFill>
                  <a:schemeClr val="accent2"/>
                </a:solidFill>
                <a:latin typeface="+mj-lt"/>
              </a:rPr>
              <a:t>Неправильно!</a:t>
            </a:r>
            <a:br>
              <a:rPr lang="ru-RU" altLang="ru-RU" sz="3200" b="1" dirty="0" smtClean="0">
                <a:solidFill>
                  <a:schemeClr val="accent2"/>
                </a:solidFill>
                <a:latin typeface="+mj-lt"/>
              </a:rPr>
            </a:br>
            <a:endParaRPr lang="ru-RU" altLang="ru-RU" sz="3200" b="1" dirty="0" smtClean="0">
              <a:solidFill>
                <a:schemeClr val="accent2"/>
              </a:solidFill>
              <a:latin typeface="+mj-lt"/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/>
              <a:t>Вспомни </a:t>
            </a:r>
            <a:r>
              <a:rPr lang="ru-RU" altLang="ru-RU" sz="3600" dirty="0"/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5940152" y="5157192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учитель\Pictures\komputeri-39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92" y="1674614"/>
            <a:ext cx="2634860" cy="306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2153478" y="5949280"/>
            <a:ext cx="1042416" cy="64571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ая прямоугольная выноска 6"/>
              <p:cNvSpPr/>
              <p:nvPr/>
            </p:nvSpPr>
            <p:spPr>
              <a:xfrm>
                <a:off x="3249574" y="-99392"/>
                <a:ext cx="5112568" cy="5833575"/>
              </a:xfrm>
              <a:prstGeom prst="wedgeRoundRectCallout">
                <a:avLst>
                  <a:gd name="adj1" fmla="val -77632"/>
                  <a:gd name="adj2" fmla="val 286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r>
                  <a:rPr lang="ru-RU" baseline="-25000" dirty="0">
                    <a:solidFill>
                      <a:prstClr val="white"/>
                    </a:solidFill>
                  </a:rPr>
                  <a:t>12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6</a:t>
                </a:r>
                <a:r>
                  <a:rPr lang="ru-RU" dirty="0">
                    <a:solidFill>
                      <a:prstClr val="white"/>
                    </a:solidFill>
                  </a:rPr>
                  <a:t>C </a:t>
                </a:r>
                <a:endParaRPr lang="ru-RU" dirty="0" smtClean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dirty="0" smtClean="0">
                    <a:solidFill>
                      <a:prstClr val="white"/>
                    </a:solidFill>
                  </a:rPr>
                  <a:t>N </a:t>
                </a:r>
                <a:r>
                  <a:rPr lang="ru-RU" dirty="0">
                    <a:solidFill>
                      <a:prstClr val="white"/>
                    </a:solidFill>
                  </a:rPr>
                  <a:t>= 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3</a:t>
                </a:r>
              </a:p>
              <a:p>
                <a:pPr lvl="0"/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 err="1">
                    <a:solidFill>
                      <a:prstClr val="white"/>
                    </a:solidFill>
                  </a:rPr>
                  <a:t>mC</a:t>
                </a:r>
                <a:r>
                  <a:rPr lang="ru-RU" dirty="0">
                    <a:solidFill>
                      <a:prstClr val="white"/>
                    </a:solidFill>
                  </a:rPr>
                  <a:t> = 11,9967 </a:t>
                </a:r>
                <a:r>
                  <a:rPr lang="ru-RU" dirty="0" err="1">
                    <a:solidFill>
                      <a:prstClr val="white"/>
                    </a:solidFill>
                  </a:rPr>
                  <a:t>а.е.м</a:t>
                </a:r>
                <a:r>
                  <a:rPr lang="ru-RU" dirty="0">
                    <a:solidFill>
                      <a:prstClr val="white"/>
                    </a:solidFill>
                  </a:rPr>
                  <a:t>	</a:t>
                </a:r>
                <a:endParaRPr lang="ru-RU" dirty="0" smtClean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dirty="0">
                    <a:solidFill>
                      <a:prstClr val="white"/>
                    </a:solidFill>
                  </a:rPr>
                  <a:t> </a:t>
                </a:r>
                <a:r>
                  <a:rPr lang="ru-RU" dirty="0" err="1" smtClean="0">
                    <a:solidFill>
                      <a:prstClr val="white"/>
                    </a:solidFill>
                  </a:rPr>
                  <a:t>mHe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>
                    <a:solidFill>
                      <a:prstClr val="white"/>
                    </a:solidFill>
                  </a:rPr>
                  <a:t>= 4,0015 </a:t>
                </a:r>
                <a:r>
                  <a:rPr lang="ru-RU" dirty="0" err="1">
                    <a:solidFill>
                      <a:prstClr val="white"/>
                    </a:solidFill>
                  </a:rPr>
                  <a:t>а.е.м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</a:p>
              <a:p>
                <a:pPr lvl="0"/>
                <a:r>
                  <a:rPr lang="ru-RU" dirty="0">
                    <a:solidFill>
                      <a:prstClr val="white"/>
                    </a:solidFill>
                  </a:rPr>
                  <a:t>1 </a:t>
                </a:r>
                <a:r>
                  <a:rPr lang="ru-RU" dirty="0" err="1">
                    <a:solidFill>
                      <a:prstClr val="white"/>
                    </a:solidFill>
                  </a:rPr>
                  <a:t>а.е.м</a:t>
                </a:r>
                <a:r>
                  <a:rPr lang="ru-RU" dirty="0">
                    <a:solidFill>
                      <a:prstClr val="white"/>
                    </a:solidFill>
                  </a:rPr>
                  <a:t> = 1,66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-27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кг; </a:t>
                </a:r>
                <a:r>
                  <a:rPr lang="ru-RU" dirty="0">
                    <a:solidFill>
                      <a:prstClr val="white"/>
                    </a:solidFill>
                  </a:rPr>
                  <a:t>с = 3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8</a:t>
                </a:r>
                <a:r>
                  <a:rPr lang="ru-RU" dirty="0">
                    <a:solidFill>
                      <a:prstClr val="white"/>
                    </a:solidFill>
                  </a:rPr>
                  <a:t> м/с </a:t>
                </a:r>
              </a:p>
              <a:p>
                <a:pPr lvl="0"/>
                <a:r>
                  <a:rPr lang="ru-RU" dirty="0">
                    <a:solidFill>
                      <a:prstClr val="white"/>
                    </a:solidFill>
                  </a:rPr>
                  <a:t>1 МэВ = 1,6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-13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Дж</a:t>
                </a:r>
              </a:p>
              <a:p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baseline="-25000" dirty="0">
                    <a:solidFill>
                      <a:prstClr val="white"/>
                    </a:solidFill>
                  </a:rPr>
                  <a:t>12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6</a:t>
                </a:r>
                <a:r>
                  <a:rPr lang="ru-RU" dirty="0">
                    <a:solidFill>
                      <a:prstClr val="white"/>
                    </a:solidFill>
                  </a:rPr>
                  <a:t>C 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ru-RU" dirty="0">
                    <a:solidFill>
                      <a:prstClr val="white"/>
                    </a:solidFill>
                  </a:rPr>
                  <a:t> 3* </a:t>
                </a:r>
                <a:r>
                  <a:rPr lang="ru-RU" baseline="30000" dirty="0" smtClean="0">
                    <a:solidFill>
                      <a:prstClr val="white"/>
                    </a:solidFill>
                  </a:rPr>
                  <a:t>4</a:t>
                </a:r>
                <a:r>
                  <a:rPr lang="ru-RU" baseline="-25000" dirty="0" smtClean="0">
                    <a:solidFill>
                      <a:prstClr val="white"/>
                    </a:solidFill>
                  </a:rPr>
                  <a:t>2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Не</a:t>
                </a:r>
                <a:endParaRPr lang="ru-RU" dirty="0">
                  <a:solidFill>
                    <a:prstClr val="white"/>
                  </a:solidFill>
                </a:endParaRPr>
              </a:p>
              <a:p>
                <a:pPr lvl="0"/>
                <a:endParaRPr lang="ru-RU" dirty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dirty="0">
                    <a:solidFill>
                      <a:prstClr val="white"/>
                    </a:solidFill>
                  </a:rPr>
                  <a:t>Чтобы разделить ядро углерода </a:t>
                </a:r>
                <a:endParaRPr lang="ru-RU" dirty="0" smtClean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baseline="30000" dirty="0" smtClean="0">
                    <a:solidFill>
                      <a:prstClr val="white"/>
                    </a:solidFill>
                  </a:rPr>
                  <a:t>12 </a:t>
                </a:r>
                <a:r>
                  <a:rPr lang="ru-RU" baseline="-25000" dirty="0">
                    <a:solidFill>
                      <a:prstClr val="white"/>
                    </a:solidFill>
                  </a:rPr>
                  <a:t>6</a:t>
                </a:r>
                <a:r>
                  <a:rPr lang="ru-RU" dirty="0">
                    <a:solidFill>
                      <a:prstClr val="white"/>
                    </a:solidFill>
                  </a:rPr>
                  <a:t>C на три одинаковых частицы, необходима минимальная для этого энергия, равная энергия связи углерода. </a:t>
                </a:r>
              </a:p>
              <a:p>
                <a:pPr lvl="0"/>
                <a:r>
                  <a:rPr lang="ru-RU" dirty="0" err="1">
                    <a:solidFill>
                      <a:prstClr val="white"/>
                    </a:solidFill>
                  </a:rPr>
                  <a:t>Wmin</a:t>
                </a:r>
                <a:r>
                  <a:rPr lang="ru-RU" dirty="0">
                    <a:solidFill>
                      <a:prstClr val="white"/>
                    </a:solidFill>
                  </a:rPr>
                  <a:t> = </a:t>
                </a:r>
                <a:r>
                  <a:rPr lang="ru-RU" dirty="0" err="1">
                    <a:solidFill>
                      <a:prstClr val="white"/>
                    </a:solidFill>
                  </a:rPr>
                  <a:t>Wсв</a:t>
                </a:r>
                <a:r>
                  <a:rPr lang="ru-RU" dirty="0">
                    <a:solidFill>
                      <a:prstClr val="white"/>
                    </a:solidFill>
                  </a:rPr>
                  <a:t> = 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</a:t>
                </a:r>
                <a:r>
                  <a:rPr lang="ru-RU" dirty="0" err="1">
                    <a:solidFill>
                      <a:prstClr val="white"/>
                    </a:solidFill>
                  </a:rPr>
                  <a:t>mc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2</a:t>
                </a:r>
                <a:r>
                  <a:rPr lang="ru-RU" dirty="0">
                    <a:solidFill>
                      <a:prstClr val="white"/>
                    </a:solidFill>
                  </a:rPr>
                  <a:t> , где с – скорость света. </a:t>
                </a:r>
              </a:p>
              <a:p>
                <a:pPr lvl="0"/>
                <a:r>
                  <a:rPr lang="ru-RU" dirty="0" err="1">
                    <a:solidFill>
                      <a:prstClr val="white"/>
                    </a:solidFill>
                  </a:rPr>
                  <a:t>Wmin</a:t>
                </a:r>
                <a:r>
                  <a:rPr lang="ru-RU" dirty="0">
                    <a:solidFill>
                      <a:prstClr val="white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white"/>
                        </a:solidFill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prstClr val="white"/>
                    </a:solidFill>
                  </a:rPr>
                  <a:t>m </a:t>
                </a:r>
                <a:r>
                  <a:rPr lang="ru-RU" dirty="0">
                    <a:solidFill>
                      <a:prstClr val="white"/>
                    </a:solidFill>
                  </a:rPr>
                  <a:t>c </a:t>
                </a:r>
                <a:r>
                  <a:rPr lang="ru-RU" baseline="30000" dirty="0" smtClean="0">
                    <a:solidFill>
                      <a:prstClr val="white"/>
                    </a:solidFill>
                  </a:rPr>
                  <a:t>2</a:t>
                </a:r>
                <a:r>
                  <a:rPr lang="en-US" baseline="30000" dirty="0" smtClean="0">
                    <a:solidFill>
                      <a:prstClr val="white"/>
                    </a:solidFill>
                  </a:rPr>
                  <a:t>  </a:t>
                </a:r>
                <a:r>
                  <a:rPr lang="ru-RU" baseline="30000" dirty="0" smtClean="0">
                    <a:solidFill>
                      <a:prstClr val="white"/>
                    </a:solidFill>
                  </a:rPr>
                  <a:t>  ;     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 err="1">
                    <a:solidFill>
                      <a:prstClr val="white"/>
                    </a:solidFill>
                  </a:rPr>
                  <a:t>Wmin</a:t>
                </a:r>
                <a:r>
                  <a:rPr lang="ru-RU" dirty="0">
                    <a:solidFill>
                      <a:prstClr val="white"/>
                    </a:solidFill>
                  </a:rPr>
                  <a:t> = 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с</a:t>
                </a:r>
                <a:r>
                  <a:rPr lang="ru-RU" baseline="30000" dirty="0" smtClean="0">
                    <a:solidFill>
                      <a:prstClr val="white"/>
                    </a:solidFill>
                  </a:rPr>
                  <a:t>2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(</a:t>
                </a:r>
                <a:r>
                  <a:rPr lang="ru-RU" dirty="0" err="1" smtClean="0">
                    <a:solidFill>
                      <a:prstClr val="white"/>
                    </a:solidFill>
                  </a:rPr>
                  <a:t>m</a:t>
                </a:r>
                <a:r>
                  <a:rPr lang="ru-RU" baseline="-25000" dirty="0" err="1" smtClean="0">
                    <a:solidFill>
                      <a:prstClr val="white"/>
                    </a:solidFill>
                  </a:rPr>
                  <a:t>C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>
                    <a:solidFill>
                      <a:prstClr val="white"/>
                    </a:solidFill>
                  </a:rPr>
                  <a:t>– 3m</a:t>
                </a:r>
                <a:r>
                  <a:rPr lang="ru-RU" baseline="-25000" dirty="0">
                    <a:solidFill>
                      <a:prstClr val="white"/>
                    </a:solidFill>
                  </a:rPr>
                  <a:t>He</a:t>
                </a:r>
                <a:r>
                  <a:rPr lang="ru-RU" dirty="0">
                    <a:solidFill>
                      <a:prstClr val="white"/>
                    </a:solidFill>
                  </a:rPr>
                  <a:t>), </a:t>
                </a:r>
                <a:endParaRPr lang="ru-RU" dirty="0" smtClean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dirty="0" err="1" smtClean="0">
                    <a:solidFill>
                      <a:prstClr val="white"/>
                    </a:solidFill>
                  </a:rPr>
                  <a:t>Wmin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>
                    <a:solidFill>
                      <a:prstClr val="white"/>
                    </a:solidFill>
                  </a:rPr>
                  <a:t>= 9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16</a:t>
                </a:r>
                <a:r>
                  <a:rPr lang="ru-RU" dirty="0">
                    <a:solidFill>
                      <a:prstClr val="white"/>
                    </a:solidFill>
                  </a:rPr>
                  <a:t> 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(11,9967 – 3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4,0015)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1,66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-27</a:t>
                </a:r>
                <a:r>
                  <a:rPr lang="ru-RU" dirty="0">
                    <a:solidFill>
                      <a:prstClr val="white"/>
                    </a:solidFill>
                  </a:rPr>
                  <a:t> = 11,6532</a:t>
                </a:r>
                <a:r>
                  <a:rPr lang="ru-RU" dirty="0">
                    <a:solidFill>
                      <a:prstClr val="white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ru-RU" dirty="0">
                    <a:solidFill>
                      <a:prstClr val="white"/>
                    </a:solidFill>
                  </a:rPr>
                  <a:t>10</a:t>
                </a:r>
                <a:r>
                  <a:rPr lang="ru-RU" baseline="30000" dirty="0">
                    <a:solidFill>
                      <a:prstClr val="white"/>
                    </a:solidFill>
                  </a:rPr>
                  <a:t>-13</a:t>
                </a:r>
                <a:r>
                  <a:rPr lang="ru-RU" dirty="0">
                    <a:solidFill>
                      <a:prstClr val="white"/>
                    </a:solidFill>
                  </a:rPr>
                  <a:t> (Дж). </a:t>
                </a:r>
                <a:endParaRPr lang="ru-RU" dirty="0" smtClean="0">
                  <a:solidFill>
                    <a:prstClr val="white"/>
                  </a:solidFill>
                </a:endParaRPr>
              </a:p>
              <a:p>
                <a:pPr lvl="0"/>
                <a:r>
                  <a:rPr lang="ru-RU" dirty="0" err="1" smtClean="0">
                    <a:solidFill>
                      <a:prstClr val="white"/>
                    </a:solidFill>
                  </a:rPr>
                  <a:t>Wmin</a:t>
                </a:r>
                <a:r>
                  <a:rPr lang="ru-RU" dirty="0" smtClean="0">
                    <a:solidFill>
                      <a:prstClr val="white"/>
                    </a:solidFill>
                  </a:rPr>
                  <a:t> </a:t>
                </a:r>
                <a:r>
                  <a:rPr lang="ru-RU" dirty="0">
                    <a:solidFill>
                      <a:prstClr val="white"/>
                    </a:solidFill>
                  </a:rPr>
                  <a:t>= 7,3 МэВ. </a:t>
                </a:r>
                <a:endParaRPr lang="ru-RU" dirty="0" smtClean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7" name="Скругленная прямоугольная выноска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574" y="-99392"/>
                <a:ext cx="5112568" cy="5833575"/>
              </a:xfrm>
              <a:prstGeom prst="wedgeRoundRectCallout">
                <a:avLst>
                  <a:gd name="adj1" fmla="val -77632"/>
                  <a:gd name="adj2" fmla="val 286"/>
                  <a:gd name="adj3" fmla="val 16667"/>
                </a:avLst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7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1789" y="764704"/>
            <a:ext cx="4195378" cy="4176464"/>
          </a:xfrm>
        </p:spPr>
        <p:txBody>
          <a:bodyPr/>
          <a:lstStyle/>
          <a:p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451" y="565209"/>
            <a:ext cx="7867786" cy="2808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10.Сколько </a:t>
            </a:r>
            <a:r>
              <a:rPr lang="ru-RU" dirty="0">
                <a:latin typeface="+mj-lt"/>
              </a:rPr>
              <a:t>граммов урана с атомной массой 0,238 кг/моль расщепляется за сутки работы атомной электростанции, тепловая мощность которой 106 Вт? Дефект массы при делении ядра урана равен </a:t>
            </a:r>
            <a:r>
              <a:rPr lang="ru-RU" dirty="0" smtClean="0">
                <a:latin typeface="+mj-lt"/>
              </a:rPr>
              <a:t>4*10</a:t>
            </a:r>
            <a:r>
              <a:rPr lang="ru-RU" baseline="30000" dirty="0" smtClean="0">
                <a:latin typeface="+mj-lt"/>
              </a:rPr>
              <a:t>-28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кг. КПД электростанции составляет 20%.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2451" y="4077072"/>
            <a:ext cx="2215158" cy="10081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А)5г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63663" y="4260506"/>
            <a:ext cx="2465362" cy="11127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Б)4,7 </a:t>
            </a:r>
            <a:r>
              <a:rPr lang="ru-RU" sz="3200" dirty="0"/>
              <a:t>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94978" y="3141944"/>
            <a:ext cx="2359174" cy="108012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С)10г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1653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А)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995042" y="6260201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Б)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61653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89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</a:rPr>
              <a:t>Переходи к следующему вопросу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308304" y="5373216"/>
            <a:ext cx="45719" cy="4571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rId3" action="ppaction://hlinksldjump" highlightClick="1"/>
          </p:cNvPr>
          <p:cNvSpPr/>
          <p:nvPr/>
        </p:nvSpPr>
        <p:spPr>
          <a:xfrm>
            <a:off x="6948264" y="551723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  <a:latin typeface="+mj-lt"/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020272" y="4725144"/>
            <a:ext cx="898400" cy="68237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15816" y="1690688"/>
            <a:ext cx="1574701" cy="436145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3590925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690739" y="1237208"/>
            <a:ext cx="5400675" cy="5359450"/>
          </a:xfrm>
          <a:prstGeom prst="wedgeEllipseCallout">
            <a:avLst>
              <a:gd name="adj1" fmla="val -58181"/>
              <a:gd name="adj2" fmla="val -1665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Коэффициент полезного действия η= Ап/Аз*100% ,  где Ап = </a:t>
            </a:r>
            <a:r>
              <a:rPr lang="ru-RU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полезная работа, Аз = Е – затраченная работа, выделяемой при расщеплении урана. E = (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ru-RU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aseline="30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)N, где N - число ядер урана в массе m.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en-US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baseline="-25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*/</a:t>
            </a:r>
            <a:r>
              <a:rPr lang="en-US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MṆ</a:t>
            </a:r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=</a:t>
            </a:r>
            <a:r>
              <a:rPr lang="en-US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m=</a:t>
            </a:r>
            <a:r>
              <a:rPr lang="en-US" sz="20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PtM</a:t>
            </a:r>
            <a:r>
              <a:rPr lang="en-US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ru-RU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aseline="30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ru-RU" sz="20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baseline="-25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baseline="-25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=4</a:t>
            </a:r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,7г</a:t>
            </a:r>
            <a:endParaRPr lang="ru-RU" sz="2000" baseline="-25000" dirty="0">
              <a:solidFill>
                <a:schemeClr val="bg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6804248" y="5949280"/>
            <a:ext cx="1042416" cy="52120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847106"/>
            <a:ext cx="1224136" cy="71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4,7г урана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5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3600" dirty="0" smtClean="0"/>
              <a:t>Вспомни </a:t>
            </a:r>
            <a:r>
              <a:rPr lang="ru-RU" altLang="ru-RU" sz="3600" dirty="0"/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5940152" y="501317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0617" y="1412776"/>
            <a:ext cx="7886700" cy="1262421"/>
          </a:xfrm>
        </p:spPr>
        <p:txBody>
          <a:bodyPr/>
          <a:lstStyle/>
          <a:p>
            <a:r>
              <a:rPr lang="ru-RU" altLang="ru-RU" sz="6600" dirty="0">
                <a:solidFill>
                  <a:srgbClr val="F151C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Поздравляю!</a:t>
            </a:r>
            <a:endParaRPr lang="ru-RU" sz="6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171450" lvl="0" indent="-171450" algn="ctr" defTabSz="685800">
              <a:spcBef>
                <a:spcPts val="750"/>
              </a:spcBef>
            </a:pPr>
            <a:r>
              <a:rPr lang="ru-RU" altLang="ru-RU" sz="3600" dirty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Ты выполнил тест, молодец!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000405"/>
            <a:ext cx="1435596" cy="263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9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519206"/>
          </a:xfrm>
        </p:spPr>
        <p:txBody>
          <a:bodyPr/>
          <a:lstStyle/>
          <a:p>
            <a:pPr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23888" y="2924944"/>
            <a:ext cx="7886700" cy="316470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https://infourok.ru</a:t>
            </a:r>
            <a:r>
              <a:rPr lang="en-US" dirty="0" smtClean="0">
                <a:solidFill>
                  <a:prstClr val="black"/>
                </a:solidFill>
              </a:rPr>
              <a:t>/</a:t>
            </a:r>
            <a:endParaRPr lang="ru-RU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g</a:t>
            </a:r>
            <a:r>
              <a:rPr lang="en-US" dirty="0">
                <a:solidFill>
                  <a:prstClr val="black"/>
                </a:solidFill>
              </a:rPr>
              <a:t>igabaza.ru&gt;dokhttp</a:t>
            </a:r>
            <a:r>
              <a:rPr lang="en-US" dirty="0" smtClean="0">
                <a:solidFill>
                  <a:prstClr val="black"/>
                </a:solidFill>
              </a:rPr>
              <a:t>://</a:t>
            </a:r>
          </a:p>
          <a:p>
            <a:pPr lvl="0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hlinkClick r:id="rId2"/>
              </a:rPr>
              <a:t>http://smayli.ru/dogs.</a:t>
            </a:r>
            <a:endParaRPr lang="ru-RU" dirty="0" smtClean="0">
              <a:solidFill>
                <a:srgbClr val="000000"/>
              </a:solidFill>
              <a:latin typeface="Arial"/>
              <a:cs typeface="Arial"/>
              <a:hlinkClick r:id="rId2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hlinkClick r:id="rId2"/>
              </a:rPr>
              <a:t>html</a:t>
            </a:r>
            <a:r>
              <a:rPr lang="en-US" dirty="0" smtClean="0">
                <a:hlinkClick r:id="rId3"/>
              </a:rPr>
              <a:t>http://templated.ru/zhivotnye/7</a:t>
            </a:r>
            <a:endParaRPr lang="ru-RU" dirty="0" smtClean="0">
              <a:hlinkClick r:id="rId3"/>
            </a:endParaRPr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www.lib.tpu.ru/fulltext/m/2011/m14.pdfl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afportal.kulichki.com/index.files/Zadachi/4405.zip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://www.physics.ru/courses/op25part2/http://</a:t>
            </a:r>
            <a:r>
              <a:rPr lang="en-US" dirty="0" smtClean="0">
                <a:hlinkClick r:id="rId6"/>
              </a:rPr>
              <a:t>www.lib.tpu.ru/fulltext/m/2011/m14.pdf</a:t>
            </a:r>
            <a:endParaRPr lang="ru-RU" dirty="0" smtClean="0"/>
          </a:p>
          <a:p>
            <a:r>
              <a:rPr lang="en-US" dirty="0" smtClean="0">
                <a:hlinkClick r:id="rId7"/>
              </a:rPr>
              <a:t>https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phys-ege.sdamgia.ru/test?theme=316</a:t>
            </a:r>
            <a:endParaRPr lang="ru-RU" dirty="0" smtClean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yandex.ru/video/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lvl="0"/>
            <a:endParaRPr lang="ru-RU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1052736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Ресурсы: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024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b="1" dirty="0"/>
              <a:t>Конец теста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sz="3200" dirty="0"/>
              <a:t>Всем спасибо за участие.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2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3600" b="1" dirty="0" smtClean="0">
                <a:solidFill>
                  <a:schemeClr val="accent2"/>
                </a:solidFill>
                <a:latin typeface="+mj-lt"/>
              </a:rPr>
              <a:t>Неправильно!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pPr marL="0" indent="0">
              <a:buNone/>
            </a:pPr>
            <a:r>
              <a:rPr lang="ru-RU" altLang="ru-RU" sz="3600" dirty="0" smtClean="0">
                <a:latin typeface="Bookman Old Style" panose="02050604050505020204" pitchFamily="18" charset="0"/>
                <a:hlinkClick r:id="rId2" action="ppaction://hlinkfile"/>
              </a:rPr>
              <a:t>Посмотри фильм! Вспомни </a:t>
            </a:r>
            <a:r>
              <a:rPr lang="ru-RU" altLang="ru-RU" sz="3600" dirty="0">
                <a:latin typeface="Bookman Old Style" panose="02050604050505020204" pitchFamily="18" charset="0"/>
                <a:hlinkClick r:id="rId2" action="ppaction://hlinkfile"/>
              </a:rPr>
              <a:t>теорию!</a:t>
            </a:r>
            <a:endParaRPr lang="ru-RU" altLang="ru-RU" sz="36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4" action="ppaction://hlinksldjump" highlightClick="1"/>
          </p:cNvPr>
          <p:cNvSpPr/>
          <p:nvPr/>
        </p:nvSpPr>
        <p:spPr>
          <a:xfrm>
            <a:off x="5724128" y="522920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2035589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2.Что такое дефект масс?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9" name="AutoShape 4">
            <a:hlinkClick r:id="rId2" action="ppaction://hlinksldjump" highlightClick="1"/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627784" y="2236130"/>
            <a:ext cx="5472460" cy="1295499"/>
          </a:xfrm>
          <a:prstGeom prst="actionButtonBlank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2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А) Это </a:t>
            </a:r>
            <a:r>
              <a:rPr lang="ru-RU" altLang="ru-RU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разность </a:t>
            </a:r>
            <a:r>
              <a:rPr lang="ru-RU" altLang="ru-RU" sz="2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между </a:t>
            </a:r>
            <a:r>
              <a:rPr lang="ru-RU" altLang="ru-RU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массой</a:t>
            </a:r>
            <a:endParaRPr lang="ru-RU" altLang="ru-RU" sz="24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hlinkClick r:id="rId3" action="ppaction://hlinksldjump"/>
            </a:endParaRPr>
          </a:p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2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ядра  и суммой масс </a:t>
            </a:r>
            <a:endParaRPr lang="ru-RU" altLang="ru-RU" sz="24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  <a:p>
            <a:pPr marL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2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нейтронов </a:t>
            </a:r>
            <a:r>
              <a:rPr lang="ru-RU" altLang="ru-RU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и </a:t>
            </a:r>
            <a:r>
              <a:rPr lang="ru-RU" altLang="ru-RU" sz="2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протонов</a:t>
            </a:r>
            <a:endParaRPr lang="ru-RU" alt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  <a:hlinkClick r:id="rId3" action="ppaction://hlinksldjump"/>
            </a:endParaRPr>
          </a:p>
        </p:txBody>
      </p:sp>
      <p:sp>
        <p:nvSpPr>
          <p:cNvPr id="10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1600" y="4077072"/>
            <a:ext cx="6120680" cy="1368152"/>
          </a:xfrm>
          <a:prstGeom prst="actionButtonBlank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alt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Б)Это разность между суммой масс </a:t>
            </a:r>
          </a:p>
          <a:p>
            <a:pPr algn="ctr" eaLnBrk="1" hangingPunct="1">
              <a:defRPr/>
            </a:pPr>
            <a:r>
              <a:rPr lang="ru-RU" alt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нейтронов и протонов  и массой ядра</a:t>
            </a:r>
            <a:endParaRPr lang="ru-RU" alt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5806001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  <a:hlinkClick r:id="rId5" action="ppaction://hlinksldjump"/>
              </a:rPr>
              <a:t>Б)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25145" y="5815350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hlinkClick r:id="rId3" action="ppaction://hlinksldjump"/>
              </a:rPr>
              <a:t>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1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0072" y="1749523"/>
            <a:ext cx="3194581" cy="4346825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472934" y="5592153"/>
            <a:ext cx="1042416" cy="61036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467544" y="404664"/>
            <a:ext cx="4320480" cy="3045159"/>
          </a:xfrm>
          <a:prstGeom prst="wedgeRectCallout">
            <a:avLst>
              <a:gd name="adj1" fmla="val 92644"/>
              <a:gd name="adj2" fmla="val 21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+mj-lt"/>
              </a:rPr>
              <a:t>Масса покоя ядра всегда меньше суммы  масс входящих в его состав протонов и нейтронов, что  составляет дефект масс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05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Молодец!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006699"/>
                </a:solidFill>
              </a:rPr>
              <a:t>Переходи к следующему вопросу</a:t>
            </a:r>
          </a:p>
          <a:p>
            <a:endParaRPr lang="ru-RU" dirty="0"/>
          </a:p>
        </p:txBody>
      </p:sp>
      <p:pic>
        <p:nvPicPr>
          <p:cNvPr id="1026" name="Picture 2" descr="C:\Users\учитель\Pictures\jivotniea-37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84984"/>
            <a:ext cx="432048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7020272" y="4941168"/>
            <a:ext cx="1042416" cy="8623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886700" cy="4351338"/>
          </a:xfrm>
        </p:spPr>
        <p:txBody>
          <a:bodyPr/>
          <a:lstStyle/>
          <a:p>
            <a:r>
              <a:rPr lang="ru-RU" altLang="ru-RU" sz="4000" b="1" dirty="0" smtClean="0">
                <a:solidFill>
                  <a:schemeClr val="accent2"/>
                </a:solidFill>
                <a:latin typeface="+mj-lt"/>
              </a:rPr>
              <a:t>Неправильно</a:t>
            </a:r>
            <a:r>
              <a:rPr lang="ru-RU" altLang="ru-RU" sz="3600" b="1" dirty="0" smtClean="0">
                <a:solidFill>
                  <a:schemeClr val="accent2"/>
                </a:solidFill>
              </a:rPr>
              <a:t>!</a:t>
            </a:r>
            <a:r>
              <a:rPr lang="ru-RU" altLang="ru-RU" b="1" dirty="0" smtClean="0">
                <a:solidFill>
                  <a:schemeClr val="accent2"/>
                </a:solidFill>
              </a:rPr>
              <a:t/>
            </a:r>
            <a:br>
              <a:rPr lang="ru-RU" altLang="ru-RU" b="1" dirty="0" smtClean="0">
                <a:solidFill>
                  <a:schemeClr val="accent2"/>
                </a:solidFill>
              </a:rPr>
            </a:br>
            <a:endParaRPr lang="ru-RU" altLang="ru-RU" b="1" dirty="0" smtClean="0">
              <a:solidFill>
                <a:schemeClr val="accent2"/>
              </a:solidFill>
            </a:endParaRPr>
          </a:p>
          <a:p>
            <a:endParaRPr lang="ru-RU" altLang="ru-RU" sz="3600" dirty="0" smtClean="0"/>
          </a:p>
          <a:p>
            <a:endParaRPr lang="ru-RU" altLang="ru-RU" sz="3600" dirty="0"/>
          </a:p>
          <a:p>
            <a:r>
              <a:rPr lang="ru-RU" altLang="ru-RU" sz="4000" dirty="0" smtClean="0">
                <a:latin typeface="+mj-lt"/>
              </a:rPr>
              <a:t>Вспомни </a:t>
            </a:r>
            <a:r>
              <a:rPr lang="ru-RU" altLang="ru-RU" sz="4000" dirty="0">
                <a:latin typeface="+mj-lt"/>
              </a:rPr>
              <a:t>теорию!</a:t>
            </a:r>
          </a:p>
          <a:p>
            <a:endParaRPr lang="ru-RU" dirty="0"/>
          </a:p>
        </p:txBody>
      </p:sp>
      <p:pic>
        <p:nvPicPr>
          <p:cNvPr id="2050" name="Picture 2" descr="C:\Users\учитель\Pictures\dogs-126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412776"/>
            <a:ext cx="2713375" cy="331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211268" y="537321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09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znes-plan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Biznes-plan</Template>
  <TotalTime>5106</TotalTime>
  <Words>866</Words>
  <Application>Microsoft Office PowerPoint</Application>
  <PresentationFormat>Экран (4:3)</PresentationFormat>
  <Paragraphs>230</Paragraphs>
  <Slides>44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4" baseType="lpstr">
      <vt:lpstr>Arial</vt:lpstr>
      <vt:lpstr>Bookman Old Style</vt:lpstr>
      <vt:lpstr>Calibri</vt:lpstr>
      <vt:lpstr>Calibri Light</vt:lpstr>
      <vt:lpstr>Cambria</vt:lpstr>
      <vt:lpstr>Cambria Math</vt:lpstr>
      <vt:lpstr>Segoe Condensed</vt:lpstr>
      <vt:lpstr>Symbol</vt:lpstr>
      <vt:lpstr>Times New Roman</vt:lpstr>
      <vt:lpstr>Biznes-plan</vt:lpstr>
      <vt:lpstr>Проверь свои знания по ядерной физике </vt:lpstr>
      <vt:lpstr>1.Сколько протонов и сколько нейтронов содержится в ядре  60 27 Co?</vt:lpstr>
      <vt:lpstr>Презентация PowerPoint</vt:lpstr>
      <vt:lpstr>Молодец!</vt:lpstr>
      <vt:lpstr>Презентация PowerPoint</vt:lpstr>
      <vt:lpstr>2.Что такое дефект масс? </vt:lpstr>
      <vt:lpstr>Презентация PowerPoint</vt:lpstr>
      <vt:lpstr>Молодец!</vt:lpstr>
      <vt:lpstr>Презентация PowerPoint</vt:lpstr>
      <vt:lpstr>3.Что называется энергетически выходом ядерной реакции</vt:lpstr>
      <vt:lpstr>Презентация PowerPoint</vt:lpstr>
      <vt:lpstr>Молодец!</vt:lpstr>
      <vt:lpstr>Презентация PowerPoint</vt:lpstr>
      <vt:lpstr>4. При бомбардировке нейтронами атома азота-14 испускается протон. В ядро какого изотопа превращается ядро азота? Написать реакцию. </vt:lpstr>
      <vt:lpstr>Молодец!</vt:lpstr>
      <vt:lpstr>Презентация PowerPoint</vt:lpstr>
      <vt:lpstr>7N14 +0n1     1H1  +6C14 </vt:lpstr>
      <vt:lpstr>5. Спад активности, т. е. числа распадов в секунду, в зависимости от времени для одного из радиоактивных препаратов изображен на рисунке .Найти период полураспада.</vt:lpstr>
      <vt:lpstr>Молодец!</vt:lpstr>
      <vt:lpstr>Презентация PowerPoint</vt:lpstr>
      <vt:lpstr>Презентация PowerPoint</vt:lpstr>
      <vt:lpstr>6.Формула закона радиоактивного распада</vt:lpstr>
      <vt:lpstr>N= N0*  2 -t/T </vt:lpstr>
      <vt:lpstr>Молодец!</vt:lpstr>
      <vt:lpstr>Презентация PowerPoint</vt:lpstr>
      <vt:lpstr>7. Данное уравнение  это ???</vt:lpstr>
      <vt:lpstr>Молодец!</vt:lpstr>
      <vt:lpstr>Презентация PowerPoint</vt:lpstr>
      <vt:lpstr>α-распад</vt:lpstr>
      <vt:lpstr> 8.Задача: </vt:lpstr>
      <vt:lpstr>Молодец!</vt:lpstr>
      <vt:lpstr>Презентация PowerPoint</vt:lpstr>
      <vt:lpstr> </vt:lpstr>
      <vt:lpstr>Презентация PowerPoint</vt:lpstr>
      <vt:lpstr>Молодец!</vt:lpstr>
      <vt:lpstr>Презентация PowerPoint</vt:lpstr>
      <vt:lpstr>Презентация PowerPoint</vt:lpstr>
      <vt:lpstr>Презентация PowerPoint</vt:lpstr>
      <vt:lpstr>Молодец!</vt:lpstr>
      <vt:lpstr>Презентация PowerPoint</vt:lpstr>
      <vt:lpstr>Презентация PowerPoint</vt:lpstr>
      <vt:lpstr>Поздравляю!</vt:lpstr>
      <vt:lpstr> </vt:lpstr>
      <vt:lpstr>Конец теста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Проверь свои знания по теме  «Уравнение состояния идеального газа»</dc:title>
  <dc:creator>учитель</dc:creator>
  <cp:lastModifiedBy>Наталья</cp:lastModifiedBy>
  <cp:revision>128</cp:revision>
  <dcterms:created xsi:type="dcterms:W3CDTF">2016-12-09T02:56:17Z</dcterms:created>
  <dcterms:modified xsi:type="dcterms:W3CDTF">2017-09-15T06:48:23Z</dcterms:modified>
</cp:coreProperties>
</file>