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66003F1-F1D0-4912-8C6B-108C7F55C6E2}" type="datetimeFigureOut">
              <a:rPr lang="ru-RU" smtClean="0"/>
              <a:pPr/>
              <a:t>10.09.2017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D92F946-1C25-4939-B084-E0A9E2A896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003F1-F1D0-4912-8C6B-108C7F55C6E2}" type="datetimeFigureOut">
              <a:rPr lang="ru-RU" smtClean="0"/>
              <a:pPr/>
              <a:t>10.09.2017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F946-1C25-4939-B084-E0A9E2A896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003F1-F1D0-4912-8C6B-108C7F55C6E2}" type="datetimeFigureOut">
              <a:rPr lang="ru-RU" smtClean="0"/>
              <a:pPr/>
              <a:t>10.09.2017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F946-1C25-4939-B084-E0A9E2A896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66003F1-F1D0-4912-8C6B-108C7F55C6E2}" type="datetimeFigureOut">
              <a:rPr lang="ru-RU" smtClean="0"/>
              <a:pPr/>
              <a:t>10.09.2017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D92F946-1C25-4939-B084-E0A9E2A896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66003F1-F1D0-4912-8C6B-108C7F55C6E2}" type="datetimeFigureOut">
              <a:rPr lang="ru-RU" smtClean="0"/>
              <a:pPr/>
              <a:t>10.09.2017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D92F946-1C25-4939-B084-E0A9E2A896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003F1-F1D0-4912-8C6B-108C7F55C6E2}" type="datetimeFigureOut">
              <a:rPr lang="ru-RU" smtClean="0"/>
              <a:pPr/>
              <a:t>10.09.2017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F946-1C25-4939-B084-E0A9E2A896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003F1-F1D0-4912-8C6B-108C7F55C6E2}" type="datetimeFigureOut">
              <a:rPr lang="ru-RU" smtClean="0"/>
              <a:pPr/>
              <a:t>10.09.2017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F946-1C25-4939-B084-E0A9E2A896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66003F1-F1D0-4912-8C6B-108C7F55C6E2}" type="datetimeFigureOut">
              <a:rPr lang="ru-RU" smtClean="0"/>
              <a:pPr/>
              <a:t>10.09.2017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D92F946-1C25-4939-B084-E0A9E2A896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003F1-F1D0-4912-8C6B-108C7F55C6E2}" type="datetimeFigureOut">
              <a:rPr lang="ru-RU" smtClean="0"/>
              <a:pPr/>
              <a:t>10.09.2017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F946-1C25-4939-B084-E0A9E2A896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66003F1-F1D0-4912-8C6B-108C7F55C6E2}" type="datetimeFigureOut">
              <a:rPr lang="ru-RU" smtClean="0"/>
              <a:pPr/>
              <a:t>10.09.2017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D92F946-1C25-4939-B084-E0A9E2A896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66003F1-F1D0-4912-8C6B-108C7F55C6E2}" type="datetimeFigureOut">
              <a:rPr lang="ru-RU" smtClean="0"/>
              <a:pPr/>
              <a:t>10.09.2017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D92F946-1C25-4939-B084-E0A9E2A896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66003F1-F1D0-4912-8C6B-108C7F55C6E2}" type="datetimeFigureOut">
              <a:rPr lang="ru-RU" smtClean="0"/>
              <a:pPr/>
              <a:t>10.09.2017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D92F946-1C25-4939-B084-E0A9E2A896E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14546" y="1500174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«Формирование предпосылок универсальных учебных действий  у детей старшего дошкольного возраста».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Выполнил:</a:t>
            </a:r>
          </a:p>
          <a:p>
            <a:r>
              <a:rPr lang="ru-RU" dirty="0" smtClean="0"/>
              <a:t>Нестерова Светлана Геннадьевна</a:t>
            </a:r>
          </a:p>
          <a:p>
            <a:r>
              <a:rPr lang="ru-RU" smtClean="0"/>
              <a:t>место </a:t>
            </a:r>
            <a:r>
              <a:rPr lang="ru-RU" dirty="0" smtClean="0"/>
              <a:t>работы: МБУ </a:t>
            </a:r>
            <a:r>
              <a:rPr lang="ru-RU" dirty="0" err="1" smtClean="0"/>
              <a:t>д</a:t>
            </a:r>
            <a:r>
              <a:rPr lang="ru-RU" dirty="0" smtClean="0"/>
              <a:t>/с № 199 «</a:t>
            </a:r>
            <a:r>
              <a:rPr lang="ru-RU" dirty="0" err="1" smtClean="0"/>
              <a:t>Муравьишка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должность: воспитатель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214337"/>
            <a:ext cx="7467600" cy="7143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8800" dirty="0" smtClean="0"/>
              <a:t>Спасибо за  внимание!</a:t>
            </a:r>
            <a:endParaRPr lang="ru-RU" sz="8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Актуальность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Проблема преемственности между дошкольным и начальным образованием актуальна во все времена.</a:t>
            </a:r>
          </a:p>
          <a:p>
            <a:r>
              <a:rPr lang="ru-RU" dirty="0" smtClean="0"/>
              <a:t>Актуальность рассмотрения данной проблемы связана с нарушением преемственных связей в целях, содержании, методах обучения и воспитания и изменением требований общества к качеству воспитания и обучения детей дошкольного возраста.</a:t>
            </a:r>
          </a:p>
          <a:p>
            <a:r>
              <a:rPr lang="ru-RU" dirty="0" smtClean="0"/>
              <a:t>Переход ребенка-дошкольника в школьную образовательную среду – это переход его в иное культурное пространство, в другую возрастную категорию и социальную ситуацию развития. Таким образом, преемственность должна строиться:</a:t>
            </a:r>
          </a:p>
          <a:p>
            <a:r>
              <a:rPr lang="ru-RU" dirty="0" smtClean="0"/>
              <a:t>- на учете возрастных и психологических особенностей детей 6-7 лет;</a:t>
            </a:r>
          </a:p>
          <a:p>
            <a:r>
              <a:rPr lang="ru-RU" dirty="0" smtClean="0"/>
              <a:t>- на единых целях воспитания и обучения детей;</a:t>
            </a:r>
          </a:p>
          <a:p>
            <a:r>
              <a:rPr lang="ru-RU" dirty="0" smtClean="0"/>
              <a:t>- на единстве требований взрослых (педагогов, родителей), согласующих с выбранной образовательной программой.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/>
              <a:t> </a:t>
            </a:r>
            <a:r>
              <a:rPr lang="ru-RU" dirty="0" smtClean="0"/>
              <a:t>- создание преемственности и успешной адаптации при переходе из детского сада в школу. </a:t>
            </a:r>
          </a:p>
          <a:p>
            <a:r>
              <a:rPr lang="ru-RU" dirty="0" smtClean="0"/>
              <a:t>- создание благоприятных условий в детскому саду и школе для развития познавательной активности, самостоятельности, творчества каждого ребенка.</a:t>
            </a:r>
          </a:p>
          <a:p>
            <a:r>
              <a:rPr lang="ru-RU" dirty="0" smtClean="0"/>
              <a:t> - обеспечить систему непрерывного образования с учетом возрастных особенностей дошкольников и первоклассников, воспитательной и учебно-методической работой между дошкольным и начальным звеном образования;</a:t>
            </a:r>
          </a:p>
          <a:p>
            <a:r>
              <a:rPr lang="ru-RU" dirty="0" smtClean="0"/>
              <a:t>- увлечь детей детского сада перспективой школьного обучения,  вызвать желание учиться в школе.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Задачи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- создание благоприятных условий в детскому саду и школе для развития познавательной активности, самостоятельности, творчества каждого ребенка, интеллектуальных и личностных потенциалов ребёнка;</a:t>
            </a:r>
          </a:p>
          <a:p>
            <a:r>
              <a:rPr lang="ru-RU" dirty="0" smtClean="0"/>
              <a:t>- увлечь детей детского сада перспективой школьного обучения,  вызвать желание учиться в школе. </a:t>
            </a:r>
          </a:p>
          <a:p>
            <a:r>
              <a:rPr lang="ru-RU" dirty="0" smtClean="0"/>
              <a:t>- </a:t>
            </a:r>
            <a:r>
              <a:rPr lang="en-US" dirty="0" smtClean="0"/>
              <a:t>c</a:t>
            </a:r>
            <a:r>
              <a:rPr lang="ru-RU" dirty="0" err="1" smtClean="0"/>
              <a:t>пособствовать</a:t>
            </a:r>
            <a:r>
              <a:rPr lang="ru-RU" dirty="0" smtClean="0"/>
              <a:t> укреплению и сохранению здоровья дошкольников, готовящихся к обучению в школе; </a:t>
            </a:r>
          </a:p>
          <a:p>
            <a:r>
              <a:rPr lang="ru-RU" dirty="0" smtClean="0"/>
              <a:t>- всестороннее развитие детей, позволяющее им в дальнейшем успешно овладеть школьной программой; </a:t>
            </a:r>
          </a:p>
          <a:p>
            <a:r>
              <a:rPr lang="ru-RU" dirty="0" smtClean="0"/>
              <a:t>- формирование психологической готовности детей к школе (развитию восприятия, воображения, художественно – творческой деятельности и пр.).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714356"/>
          <a:ext cx="7467600" cy="5643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14612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Этапы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Задачи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Мероприятия по реализации каждой задачи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Механизм реализации каждого мероприятия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Ожидаемый результат по каждому этапу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82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Создание комфортной адаптационно-развивающей образовательной среды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Создание благоприятных условий в детскому саду и школе для развития познавательной активности, самостоятельности, творчества каждого ребенка,</a:t>
                      </a:r>
                      <a:r>
                        <a:rPr lang="ru-RU" sz="1400">
                          <a:solidFill>
                            <a:srgbClr val="3E3B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интеллектуальных и личностных потенциалов ребёнка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1.Согласование и утверждение плана по реализации преемственности в работе детского сада и школы.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2.Оформить уголок школьника.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1.Разработать план мероприятий  по реализации преемственности.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2.Привлечь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родителей к изготовлению и приобретению атрибутов для игрового уголка школьника.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Сформированность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у выпускников детского сада интереса к учебной деятельности, желания учиться, создание прочной базовой основы.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69555"/>
          <a:ext cx="7901015" cy="643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0203"/>
                <a:gridCol w="1580203"/>
                <a:gridCol w="1580203"/>
                <a:gridCol w="1580203"/>
                <a:gridCol w="1580203"/>
              </a:tblGrid>
              <a:tr h="58579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у дошкольников мотивации к обучению в школе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1.увлечь детей детского сада перспективой школьного обучения,  вызвать желание учиться в школе.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kumimoji="0"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kumimoji="0" lang="ru-RU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пособствовать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укреплению и сохранению здоровья дошкольников, готовящихся к обучению в школе.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1. Проведение праздника 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«День Знаний».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kumimoji="0" lang="ru-RU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2. Беседа с детьми «Что я знаю о школе».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1.разработать сценарий и подготовить детей и провести праздник.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kumimoji="0" lang="ru-RU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2.Подобрать наглядный материал и литературу по теме.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1.Осознанность, гибкость и прочность усвоение знаний и умений. Пониманием сути явлений уметь использовать приобретенные знания и навыки не только в обычной, стереотипной, но и в измененной ситуации, в новых, необычных обстоятельствах (игра, труд и др.).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2.Сформированность познавательных интересов.</a:t>
                      </a:r>
                      <a:endParaRPr lang="ru-RU" sz="1400" dirty="0"/>
                    </a:p>
                  </a:txBody>
                  <a:tcPr/>
                </a:tc>
              </a:tr>
              <a:tr h="14958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-571500"/>
            <a:ext cx="7467600" cy="57150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214290"/>
          <a:ext cx="8115330" cy="627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3066"/>
                <a:gridCol w="1623066"/>
                <a:gridCol w="1623066"/>
                <a:gridCol w="1623066"/>
                <a:gridCol w="1623066"/>
              </a:tblGrid>
              <a:tr h="614366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3. Экскурсия в школу(музей, библиотека, столовая, спортивный зал, компьютерный класс, классная комната).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4. Родительское собрание в подготовительной к школе группе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«Семья на пороге школьной жизни ребенка».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5. Посещение занятий в подготовительной группе детского сада учителями начальных классов.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3. Беседа о поведении на улице и в школе.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kumimoji="0" lang="ru-RU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4.Подготовить консультации для родителей.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5.Пригласить учителей на занятия в подготовительную группу и совместно обсудить занятие.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7467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28625" y="285750"/>
          <a:ext cx="7467600" cy="5643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56435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Встречи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 выпускниками и учителями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Способствовать сближению и положительному взаимоотношению между будущими </a:t>
                      </a: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первокласниками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и учителями в процессе совместных мероприятий.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1.Выпускной бал в детском саду с приглашением учителей начальной школы.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2.Последний звонок в начальной школе с приглашением выпускников детского сада.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1.Подготовка сценария выпускного праздника.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2.Оформление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пригласительных билетов.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3.подготовка музыкальных номеров для выступления на последнем звонке в начальных классах.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1.Создание праздничного настроения у выпускников.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Вывод:</a:t>
            </a:r>
            <a:b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Новые взгляды на воспитание, обучение и развитие детей требует нового подхода к осуществлению преемственности детского сада и школы, построении новой модели выпускника, что позволит обеспечить непрерывность образовательного процесса.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</TotalTime>
  <Words>561</Words>
  <Application>Microsoft Office PowerPoint</Application>
  <PresentationFormat>Экран (4:3)</PresentationFormat>
  <Paragraphs>92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«Формирование предпосылок универсальных учебных действий  у детей старшего дошкольного возраста». </vt:lpstr>
      <vt:lpstr>Актуальность </vt:lpstr>
      <vt:lpstr>Цели </vt:lpstr>
      <vt:lpstr>Задачи </vt:lpstr>
      <vt:lpstr>Слайд 5</vt:lpstr>
      <vt:lpstr>Слайд 6</vt:lpstr>
      <vt:lpstr>Слайд 7</vt:lpstr>
      <vt:lpstr>Слайд 8</vt:lpstr>
      <vt:lpstr>Вывод: 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«Формирование предпосылок универсальных учебных действий  у детей старшего дошкольного возраста».</dc:title>
  <dc:creator>Пользователь Windows</dc:creator>
  <cp:lastModifiedBy>Пользователь Windows</cp:lastModifiedBy>
  <cp:revision>7</cp:revision>
  <dcterms:created xsi:type="dcterms:W3CDTF">2016-09-15T11:36:46Z</dcterms:created>
  <dcterms:modified xsi:type="dcterms:W3CDTF">2017-09-10T14:47:34Z</dcterms:modified>
</cp:coreProperties>
</file>