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2" r:id="rId2"/>
    <p:sldId id="259" r:id="rId3"/>
    <p:sldId id="261" r:id="rId4"/>
    <p:sldId id="328" r:id="rId5"/>
    <p:sldId id="262" r:id="rId6"/>
    <p:sldId id="286" r:id="rId7"/>
    <p:sldId id="289" r:id="rId8"/>
    <p:sldId id="338" r:id="rId9"/>
    <p:sldId id="346" r:id="rId10"/>
    <p:sldId id="321" r:id="rId11"/>
    <p:sldId id="340" r:id="rId12"/>
    <p:sldId id="341" r:id="rId13"/>
    <p:sldId id="327" r:id="rId14"/>
    <p:sldId id="342" r:id="rId15"/>
    <p:sldId id="343" r:id="rId16"/>
    <p:sldId id="344" r:id="rId17"/>
    <p:sldId id="306" r:id="rId18"/>
    <p:sldId id="311" r:id="rId19"/>
    <p:sldId id="292" r:id="rId20"/>
    <p:sldId id="266" r:id="rId21"/>
    <p:sldId id="300" r:id="rId22"/>
    <p:sldId id="345" r:id="rId23"/>
    <p:sldId id="347" r:id="rId24"/>
    <p:sldId id="293" r:id="rId25"/>
    <p:sldId id="312" r:id="rId26"/>
    <p:sldId id="29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172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2014-2015 уч. Год</c:v>
                </c:pt>
                <c:pt idx="1">
                  <c:v>2015-2016 уч. год</c:v>
                </c:pt>
                <c:pt idx="2">
                  <c:v>2017-2017уч.год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</c:v>
                </c:pt>
                <c:pt idx="1">
                  <c:v>68</c:v>
                </c:pt>
                <c:pt idx="2">
                  <c:v>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середина года 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2014-2015 уч. Год</c:v>
                </c:pt>
                <c:pt idx="1">
                  <c:v>2015-2016 уч. год</c:v>
                </c:pt>
                <c:pt idx="2">
                  <c:v>2017-2017уч.год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60</c:v>
                </c:pt>
                <c:pt idx="1">
                  <c:v>73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конец года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2014-2015 уч. Год</c:v>
                </c:pt>
                <c:pt idx="1">
                  <c:v>2015-2016 уч. год</c:v>
                </c:pt>
                <c:pt idx="2">
                  <c:v>2017-2017уч.год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68</c:v>
                </c:pt>
                <c:pt idx="1">
                  <c:v>79</c:v>
                </c:pt>
              </c:numCache>
            </c:numRef>
          </c:val>
        </c:ser>
        <c:shape val="cylinder"/>
        <c:axId val="62783488"/>
        <c:axId val="62785024"/>
        <c:axId val="0"/>
      </c:bar3DChart>
      <c:catAx>
        <c:axId val="62783488"/>
        <c:scaling>
          <c:orientation val="minMax"/>
        </c:scaling>
        <c:axPos val="b"/>
        <c:tickLblPos val="nextTo"/>
        <c:crossAx val="62785024"/>
        <c:crosses val="autoZero"/>
        <c:auto val="1"/>
        <c:lblAlgn val="ctr"/>
        <c:lblOffset val="100"/>
      </c:catAx>
      <c:valAx>
        <c:axId val="62785024"/>
        <c:scaling>
          <c:orientation val="minMax"/>
        </c:scaling>
        <c:axPos val="l"/>
        <c:majorGridlines/>
        <c:numFmt formatCode="General" sourceLinked="1"/>
        <c:tickLblPos val="nextTo"/>
        <c:crossAx val="6278348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1">
                  <c:v>2014-2015 </c:v>
                </c:pt>
                <c:pt idx="2">
                  <c:v>2015-2016 </c:v>
                </c:pt>
                <c:pt idx="3">
                  <c:v>2016-2017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66</c:v>
                </c:pt>
                <c:pt idx="2">
                  <c:v>72</c:v>
                </c:pt>
                <c:pt idx="3">
                  <c:v>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 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 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 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 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1">
                  <c:v>2014-2015 </c:v>
                </c:pt>
                <c:pt idx="2">
                  <c:v>2015-2016 </c:v>
                </c:pt>
                <c:pt idx="3">
                  <c:v>2016-2017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конец года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1">
                  <c:v>2014-2015 </c:v>
                </c:pt>
                <c:pt idx="2">
                  <c:v>2015-2016 </c:v>
                </c:pt>
                <c:pt idx="3">
                  <c:v>2016-2017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1">
                  <c:v>70</c:v>
                </c:pt>
                <c:pt idx="2">
                  <c:v>77</c:v>
                </c:pt>
              </c:numCache>
            </c:numRef>
          </c:val>
        </c:ser>
        <c:shape val="cylinder"/>
        <c:axId val="85797888"/>
        <c:axId val="85668608"/>
        <c:axId val="0"/>
      </c:bar3DChart>
      <c:catAx>
        <c:axId val="85797888"/>
        <c:scaling>
          <c:orientation val="minMax"/>
        </c:scaling>
        <c:axPos val="b"/>
        <c:tickLblPos val="nextTo"/>
        <c:crossAx val="85668608"/>
        <c:crosses val="autoZero"/>
        <c:auto val="1"/>
        <c:lblAlgn val="ctr"/>
        <c:lblOffset val="100"/>
      </c:catAx>
      <c:valAx>
        <c:axId val="85668608"/>
        <c:scaling>
          <c:orientation val="minMax"/>
        </c:scaling>
        <c:axPos val="l"/>
        <c:majorGridlines/>
        <c:numFmt formatCode="General" sourceLinked="1"/>
        <c:tickLblPos val="nextTo"/>
        <c:crossAx val="85797888"/>
        <c:crosses val="autoZero"/>
        <c:crossBetween val="between"/>
      </c:valAx>
    </c:plotArea>
    <c:legend>
      <c:legendPos val="r"/>
      <c:legendEntry>
        <c:idx val="1"/>
        <c:delete val="1"/>
      </c:legendEntry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60905-AE98-4418-B507-762BC5BD8465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02B55-B292-4F37-A5B5-B1B896145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8145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02B55-B292-4F37-A5B5-B1B89614578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5720" y="214290"/>
            <a:ext cx="8427248" cy="25717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txBody>
          <a:bodyPr vert="horz" lIns="91440" tIns="45720" rIns="91440" bIns="45720" rtlCol="0" anchor="t" anchorCtr="0">
            <a:normAutofit fontScale="97500" lnSpcReduction="10000"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  <a:defRPr/>
            </a:pPr>
            <a:r>
              <a:rPr lang="ru-RU" sz="4400" i="1" dirty="0" smtClean="0">
                <a:solidFill>
                  <a:srgbClr val="7030A0"/>
                </a:solidFill>
              </a:rPr>
              <a:t> опыт  работы по теме: «Развитие речи дошкольников через ознакомление с устным народным творчеством»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57818" y="5301596"/>
            <a:ext cx="34626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воспитатель  </a:t>
            </a:r>
            <a:r>
              <a:rPr lang="ru-RU" b="1" dirty="0">
                <a:solidFill>
                  <a:srgbClr val="7030A0"/>
                </a:solidFill>
              </a:rPr>
              <a:t>МДОУ </a:t>
            </a:r>
            <a:endParaRPr lang="en-US" b="1" dirty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Детский сад </a:t>
            </a:r>
            <a:r>
              <a:rPr lang="ru-RU" b="1" dirty="0">
                <a:solidFill>
                  <a:srgbClr val="7030A0"/>
                </a:solidFill>
              </a:rPr>
              <a:t>№ </a:t>
            </a:r>
            <a:r>
              <a:rPr lang="ru-RU" b="1" dirty="0" smtClean="0">
                <a:solidFill>
                  <a:srgbClr val="7030A0"/>
                </a:solidFill>
              </a:rPr>
              <a:t>18 «Тополек» </a:t>
            </a:r>
          </a:p>
          <a:p>
            <a:r>
              <a:rPr lang="ru-RU" b="1" dirty="0" err="1" smtClean="0">
                <a:solidFill>
                  <a:srgbClr val="7030A0"/>
                </a:solidFill>
              </a:rPr>
              <a:t>Сасина</a:t>
            </a:r>
            <a:r>
              <a:rPr lang="ru-RU" b="1" dirty="0" smtClean="0">
                <a:solidFill>
                  <a:srgbClr val="7030A0"/>
                </a:solidFill>
              </a:rPr>
              <a:t> Елена Сергеевна 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328620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512511" cy="1415080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«Использование дыхательной гимнастики» 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Documents and Settings\Admin\Рабочий стол\фотки садик\IMGA001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19" y="2357430"/>
            <a:ext cx="4262467" cy="3571900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фотки садик\IMGA001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357430"/>
            <a:ext cx="4267206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572428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«Новое всегда интересно»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Documents and Settings\Admin\Рабочий стол\фотки садик\IMGA002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4208998" cy="2786082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фотки садик\IMGA001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965" y="3714752"/>
            <a:ext cx="4953035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643866" cy="71438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«Драматизация сказки»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Documents and Settings\Admin\Рабочий стол\фотки садик\DSC0116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1" y="2285992"/>
            <a:ext cx="4381499" cy="3286125"/>
          </a:xfrm>
          <a:prstGeom prst="rect">
            <a:avLst/>
          </a:prstGeom>
          <a:noFill/>
        </p:spPr>
      </p:pic>
      <p:pic>
        <p:nvPicPr>
          <p:cNvPr id="6" name="Содержимое 5" descr="C:\Documents and Settings\Admin\Рабочий стол\Новая папка (3)\1\IMGA0686.JPG"/>
          <p:cNvPicPr>
            <a:picLocks noGrp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285992"/>
            <a:ext cx="385765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«Проектная деятельность»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Documents and Settings\Admin\Рабочий стол\фотки садик\IMGA000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428868"/>
            <a:ext cx="2936355" cy="3554418"/>
          </a:xfrm>
          <a:prstGeom prst="rect">
            <a:avLst/>
          </a:prstGeom>
          <a:noFill/>
        </p:spPr>
      </p:pic>
      <p:pic>
        <p:nvPicPr>
          <p:cNvPr id="5" name="Содержимое 4" descr="C:\Documents and Settings\Admin\Рабочий стол\Новая папка (3)\1\IMGA0695.JPG"/>
          <p:cNvPicPr>
            <a:picLocks noGrp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643182"/>
            <a:ext cx="428628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«Народные игры на воздухе»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Documents and Settings\Admin\Рабочий стол\фотки садик\IMGA071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4445031" cy="250033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фотки садик\IMGA071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0239" y="2214554"/>
            <a:ext cx="4445032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786742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«Путешествие по сказкам»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Documents and Settings\Admin\Рабочий стол\фотки садик\DSC0116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857364"/>
            <a:ext cx="6273866" cy="47054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43042" y="500042"/>
            <a:ext cx="7500958" cy="18004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«Проигрывание этюдов»</a:t>
            </a:r>
            <a:endParaRPr lang="ru-RU" dirty="0"/>
          </a:p>
        </p:txBody>
      </p:sp>
      <p:pic>
        <p:nvPicPr>
          <p:cNvPr id="6" name="Содержимое 5" descr="C:\Documents and Settings\Admin\Рабочий стол\Новая папка (3)\1\IMGA0705.JPG"/>
          <p:cNvPicPr>
            <a:picLocks noGrp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3"/>
            <a:ext cx="378618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C:\Documents and Settings\Admin\Рабочий стол\Новая папка (3)\1\IMGA0704.JPG"/>
          <p:cNvPicPr>
            <a:picLocks noGrp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3071813"/>
            <a:ext cx="38576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643998" cy="1143000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«Сюжетно-ролевые игры»</a:t>
            </a:r>
            <a:endParaRPr lang="ru-RU" dirty="0"/>
          </a:p>
        </p:txBody>
      </p:sp>
      <p:pic>
        <p:nvPicPr>
          <p:cNvPr id="5" name="Содержимое 4" descr="C:\Documents and Settings\Admin\Рабочий стол\Новая папка (3)\1\IMGA0706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671517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Documents and Settings\Admin\Рабочий стол\Новая папка (3)\1\IMGA0688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928670"/>
            <a:ext cx="6177844" cy="490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928710"/>
          </a:xfrm>
        </p:spPr>
        <p:txBody>
          <a:bodyPr/>
          <a:lstStyle/>
          <a:p>
            <a:pPr algn="ctr">
              <a:buNone/>
            </a:pP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Результаты наблюдения за развитием детей 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за  2014-201</a:t>
            </a:r>
            <a:r>
              <a:rPr lang="en-US" sz="3200" dirty="0" smtClean="0">
                <a:solidFill>
                  <a:srgbClr val="7030A0"/>
                </a:solidFill>
              </a:rPr>
              <a:t>7</a:t>
            </a:r>
            <a:r>
              <a:rPr lang="ru-RU" sz="3200" dirty="0" smtClean="0">
                <a:solidFill>
                  <a:srgbClr val="7030A0"/>
                </a:solidFill>
              </a:rPr>
              <a:t> г.г.: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 </a:t>
            </a:r>
            <a:endParaRPr lang="ru-RU" sz="3200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1071538" y="2143116"/>
          <a:ext cx="7643866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Актуальность: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2844" y="1196752"/>
            <a:ext cx="8749636" cy="4929411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Устное народное творчество — неоценимое богатство каждого народа, выработанный веками взгляд на жизнь, общество, природу, показатель его способностей и таланта. Через устное народное творчество ребёнок не только овладевает родным языком, но и, осваивая его красоту, лаконичность приобщается к культуре своего народа, получает первые впечатления о ней. Одним из действенных средств воспитания человека и его полноценного развития является устное народное творчество.</a:t>
            </a:r>
          </a:p>
          <a:p>
            <a:pPr algn="just">
              <a:buNone/>
            </a:pPr>
            <a:r>
              <a:rPr lang="ru-RU" sz="1600" dirty="0" smtClean="0"/>
              <a:t> </a:t>
            </a:r>
          </a:p>
          <a:p>
            <a:pPr algn="just"/>
            <a:r>
              <a:rPr lang="ru-RU" sz="1600" dirty="0" smtClean="0"/>
              <a:t>Ознакомление детей с устным народным творчеством и каждодневное использование его как в режимных моментах, так и в игровой деятельности развивает устную речь ребенка, его фантазию и воображение, влияет на духовное развитие, учит определенным нравственным нормам.</a:t>
            </a:r>
          </a:p>
          <a:p>
            <a:pPr algn="just">
              <a:buNone/>
            </a:pPr>
            <a:r>
              <a:rPr lang="ru-RU" sz="1600" dirty="0" smtClean="0"/>
              <a:t> </a:t>
            </a:r>
          </a:p>
          <a:p>
            <a:pPr algn="just"/>
            <a:r>
              <a:rPr lang="ru-RU" sz="1600" dirty="0" smtClean="0"/>
              <a:t>Возможность использования устного народного творчества в дошкольном учреждении для развития речи  детей дошкольного возраста обусловлена спецификой содержания и форм произведений словесного творчества русского народа, характером знакомства с ними и речевым развитием дошкольников.</a:t>
            </a:r>
          </a:p>
          <a:p>
            <a:pPr algn="just">
              <a:buNone/>
            </a:pPr>
            <a:r>
              <a:rPr lang="ru-RU" sz="1600" dirty="0" smtClean="0"/>
              <a:t> </a:t>
            </a:r>
          </a:p>
          <a:p>
            <a:pPr algn="just"/>
            <a:r>
              <a:rPr lang="ru-RU" sz="1600" dirty="0" smtClean="0"/>
              <a:t>Дети хорошо воспринимают фольклорные произведения благодаря их мягкому юмору, ненавязчивому дидактизму и знакомым жизненным ситуациям.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 marL="640080" lvl="2" indent="0" algn="just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92133024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16824" cy="158417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Формы работы с родителями: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204864"/>
            <a:ext cx="8280920" cy="4248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-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Родительское собрание;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 Консультации (индивидуальные и групповые);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 Создание коллажа;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 Памятки  по речевому развитию;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 Выставки;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 Папки - ширмы, папки – передвижки;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 Семинар-практикум по театрализации;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-Мастер-класс;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 Анкетирование;</a:t>
            </a: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104538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«Мастер - класс »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Admin\Рабочий стол\фотки садик\IMGA002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30" y="2357430"/>
            <a:ext cx="4362457" cy="245388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фотки садик\IMGA002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9" y="2500306"/>
            <a:ext cx="4108455" cy="23110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715304" cy="164307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«Семинар-практикум по театрализации»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Documents and Settings\Admin\Рабочий стол\фотки садик\DSC012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643182"/>
            <a:ext cx="3346450" cy="2509838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фотки садик\DSC0120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714752"/>
            <a:ext cx="3632222" cy="27241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85728"/>
            <a:ext cx="8786842" cy="114300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Методическая выставка для родителей </a:t>
            </a:r>
            <a:r>
              <a:rPr lang="ru-RU" dirty="0" smtClean="0">
                <a:solidFill>
                  <a:srgbClr val="7030A0"/>
                </a:solidFill>
              </a:rPr>
              <a:t>«Развиваем речь, играя»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642910" y="2500306"/>
            <a:ext cx="3346704" cy="3474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>
          <a:xfrm>
            <a:off x="4786314" y="2500306"/>
            <a:ext cx="3346704" cy="34747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7643866" cy="986452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 Заинтересованность родителей  </a:t>
            </a:r>
            <a:endParaRPr lang="ru-RU" sz="36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642910" y="2143116"/>
          <a:ext cx="807249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фотки садик\IMGA00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1990" cy="2571744"/>
          </a:xfrm>
          <a:prstGeom prst="rect">
            <a:avLst/>
          </a:prstGeom>
          <a:noFill/>
        </p:spPr>
      </p:pic>
      <p:pic>
        <p:nvPicPr>
          <p:cNvPr id="3" name="Picture 3" descr="C:\Documents and Settings\Admin\Рабочий стол\фотки садик\IMGA000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0" y="0"/>
            <a:ext cx="4571990" cy="2571744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фотки садик\IMGA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2571744"/>
            <a:ext cx="3429000" cy="4286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640960" cy="328614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</a:rPr>
              <a:t>Спасибо за внимание!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    Цель</a:t>
            </a:r>
            <a:r>
              <a:rPr lang="ru-RU" sz="2400" b="1" dirty="0">
                <a:solidFill>
                  <a:srgbClr val="7030A0"/>
                </a:solidFill>
              </a:rPr>
              <a:t>: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b="1" dirty="0">
                <a:solidFill>
                  <a:srgbClr val="FF0000"/>
                </a:solidFill>
              </a:rPr>
              <a:t>С</a:t>
            </a:r>
            <a:r>
              <a:rPr lang="ru-RU" sz="2400" dirty="0" smtClean="0">
                <a:solidFill>
                  <a:srgbClr val="FF0000"/>
                </a:solidFill>
              </a:rPr>
              <a:t>оздание необходимых условий в группе  для обогащения словарного запаса детей на основе устного народного творчества; повышения компетентности   родителей в обеспечении в речевом развитии детей. Формирование устной речи и навыков речевого общения с окружающими на основе овладения литературным языком своего народа.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45720" indent="0" algn="ctr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      Задачи</a:t>
            </a:r>
            <a:r>
              <a:rPr lang="ru-RU" sz="2400" dirty="0" smtClean="0">
                <a:solidFill>
                  <a:srgbClr val="7030A0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Совершенствовать диалогическую и монологическую речь.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Воспитывать эстетические чувства при знакомстве с образцами устного народного творчества.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Формирование звуковой аналитико-синтетической активности как предпосылки обучения грамоте.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Развитие звуковой и интонационной культуры речи.</a:t>
            </a:r>
          </a:p>
          <a:p>
            <a:pPr>
              <a:buNone/>
            </a:pPr>
            <a:endParaRPr lang="ru-RU" sz="2400" dirty="0" smtClean="0"/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400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6748950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6512511" cy="714380"/>
          </a:xfrm>
        </p:spPr>
        <p:txBody>
          <a:bodyPr/>
          <a:lstStyle/>
          <a:p>
            <a:pPr algn="ctr">
              <a:buNone/>
            </a:pPr>
            <a:r>
              <a:rPr lang="ru-RU" sz="3600" smtClean="0">
                <a:solidFill>
                  <a:srgbClr val="0070C0"/>
                </a:solidFill>
              </a:rPr>
              <a:t>«Принципы»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 rot="999164">
            <a:off x="727985" y="2746036"/>
            <a:ext cx="2716286" cy="1722615"/>
          </a:xfrm>
          <a:prstGeom prst="ellipse">
            <a:avLst/>
          </a:prstGeom>
          <a:solidFill>
            <a:srgbClr val="CCFF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обогащения мотивации речевой деятельности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 rot="868098">
            <a:off x="1687568" y="4402110"/>
            <a:ext cx="2858360" cy="1911355"/>
          </a:xfrm>
          <a:prstGeom prst="ellipse">
            <a:avLst/>
          </a:prstGeom>
          <a:solidFill>
            <a:srgbClr val="CCFF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организации воспитательног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процесса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 rot="575270">
            <a:off x="5345604" y="931624"/>
            <a:ext cx="2759891" cy="1800414"/>
          </a:xfrm>
          <a:prstGeom prst="ellipse">
            <a:avLst/>
          </a:prstGeom>
          <a:solidFill>
            <a:srgbClr val="CCFF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индивидуального подхода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 rot="-554701">
            <a:off x="5822731" y="2856674"/>
            <a:ext cx="3221339" cy="1738149"/>
          </a:xfrm>
          <a:prstGeom prst="ellipse">
            <a:avLst/>
          </a:prstGeom>
          <a:solidFill>
            <a:srgbClr val="CCFF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коммуникативно-деятельностного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подхода к развитию речи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4143372" y="5643578"/>
            <a:ext cx="628650" cy="676275"/>
          </a:xfrm>
          <a:prstGeom prst="curvedLeftArrow">
            <a:avLst>
              <a:gd name="adj1" fmla="val 21515"/>
              <a:gd name="adj2" fmla="val 43030"/>
              <a:gd name="adj3" fmla="val 33333"/>
            </a:avLst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 rot="10130543">
            <a:off x="1345553" y="4267102"/>
            <a:ext cx="606425" cy="676275"/>
          </a:xfrm>
          <a:prstGeom prst="curvedLeftArrow">
            <a:avLst>
              <a:gd name="adj1" fmla="val 22304"/>
              <a:gd name="adj2" fmla="val 44607"/>
              <a:gd name="adj3" fmla="val 33333"/>
            </a:avLst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7358082" y="4572008"/>
            <a:ext cx="628650" cy="571500"/>
          </a:xfrm>
          <a:prstGeom prst="curvedLeftArrow">
            <a:avLst>
              <a:gd name="adj1" fmla="val 20000"/>
              <a:gd name="adj2" fmla="val 40000"/>
              <a:gd name="adj3" fmla="val 36667"/>
            </a:avLst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 rot="12315320">
            <a:off x="1377723" y="2107034"/>
            <a:ext cx="628650" cy="571500"/>
          </a:xfrm>
          <a:prstGeom prst="curvedLeftArrow">
            <a:avLst>
              <a:gd name="adj1" fmla="val 20000"/>
              <a:gd name="adj2" fmla="val 40000"/>
              <a:gd name="adj3" fmla="val 36667"/>
            </a:avLst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 rot="-610434">
            <a:off x="4622229" y="4612506"/>
            <a:ext cx="2864138" cy="1856553"/>
          </a:xfrm>
          <a:prstGeom prst="ellipse">
            <a:avLst/>
          </a:prstGeom>
          <a:solidFill>
            <a:srgbClr val="CCFF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взаимосвязи работы над различными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сторонами речи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214414" y="214290"/>
            <a:ext cx="61831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 rot="20442993">
            <a:off x="1987462" y="1027724"/>
            <a:ext cx="2893369" cy="1730718"/>
          </a:xfrm>
          <a:prstGeom prst="ellipse">
            <a:avLst/>
          </a:prstGeom>
          <a:solidFill>
            <a:srgbClr val="CCFF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взаимосвязи сенсорного, умственного и речевого развития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 rot="12315320">
            <a:off x="7164201" y="2249911"/>
            <a:ext cx="628650" cy="571500"/>
          </a:xfrm>
          <a:prstGeom prst="curvedLeftArrow">
            <a:avLst>
              <a:gd name="adj1" fmla="val 20000"/>
              <a:gd name="adj2" fmla="val 40000"/>
              <a:gd name="adj3" fmla="val 36667"/>
            </a:avLst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 rot="12315320">
            <a:off x="4718119" y="1043312"/>
            <a:ext cx="648368" cy="495341"/>
          </a:xfrm>
          <a:prstGeom prst="curvedLeftArrow">
            <a:avLst>
              <a:gd name="adj1" fmla="val 20000"/>
              <a:gd name="adj2" fmla="val 38538"/>
              <a:gd name="adj3" fmla="val 36667"/>
            </a:avLst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2852"/>
            <a:ext cx="6512511" cy="12858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  </a:t>
            </a:r>
            <a:r>
              <a:rPr lang="ru-RU" sz="4400" dirty="0" smtClean="0">
                <a:solidFill>
                  <a:srgbClr val="0070C0"/>
                </a:solidFill>
              </a:rPr>
              <a:t>Нормативно правовые документы: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2971807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1. Федеральный закон «Об образовании»;</a:t>
            </a:r>
          </a:p>
          <a:p>
            <a:pPr marL="45720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2. Федеральный государственный образовательный стандарт дошкольного образования</a:t>
            </a:r>
          </a:p>
          <a:p>
            <a:pPr marL="45720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3. Конвенция о защите прав ребенка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6800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87016" y="0"/>
            <a:ext cx="8571264" cy="657227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7030A0"/>
                </a:solidFill>
              </a:rPr>
              <a:t>Этапы: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этап-  организационно диагностический:</a:t>
            </a:r>
            <a:endParaRPr lang="ru-RU" sz="24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изучение литературы по теме опыта;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объекта и предмета;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гипотезы и задач;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разработка плана по работе с  детьми и родителями;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2000240"/>
            <a:ext cx="831872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этап – практическая деятельность: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подбор диагностического инструментария;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создание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психолого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–педагогических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социальных условий;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накопление практического и теоретического материала; 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подбор и разработка игр;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НОД, игр в режиме дня;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v"/>
            </a:pP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v"/>
            </a:pP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429132"/>
            <a:ext cx="828263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этап - итоговый: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систематизация накопленного материала;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обобщение полученных данных, формирование выводов;</a:t>
            </a:r>
          </a:p>
          <a:p>
            <a:pPr marL="342900" indent="-342900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Проведение фольклорных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развлечений , досугов.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отчёт на итоговом педсовете в май 2017 года.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44283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285728"/>
            <a:ext cx="8858280" cy="1000132"/>
          </a:xfrm>
          <a:prstGeom prst="rect">
            <a:avLst/>
          </a:prstGeom>
          <a:solidFill>
            <a:srgbClr val="FFFF00"/>
          </a:solidFill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         </a:t>
            </a:r>
            <a:r>
              <a:rPr lang="ru-RU" sz="4400" b="1" cap="all" dirty="0">
                <a:solidFill>
                  <a:srgbClr val="008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Методы и приёмы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00038" y="3971925"/>
            <a:ext cx="2590800" cy="2438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-беседы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-чтение стихотворений;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- отгадывание загадок;</a:t>
            </a:r>
            <a:endParaRPr lang="ru-RU" sz="2000" b="1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-тесты.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214688" y="3857624"/>
            <a:ext cx="2514600" cy="257177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-</a:t>
            </a:r>
            <a:r>
              <a:rPr lang="ru-RU" sz="2000" b="1" dirty="0" smtClean="0">
                <a:solidFill>
                  <a:srgbClr val="002060"/>
                </a:solidFill>
              </a:rPr>
              <a:t>показ действий</a:t>
            </a:r>
            <a:r>
              <a:rPr lang="ru-RU" sz="2000" b="1" dirty="0">
                <a:solidFill>
                  <a:srgbClr val="002060"/>
                </a:solidFill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рассматривание плакатов, </a:t>
            </a:r>
            <a:r>
              <a:rPr lang="ru-RU" sz="2000" b="1" dirty="0" smtClean="0">
                <a:solidFill>
                  <a:srgbClr val="002060"/>
                </a:solidFill>
              </a:rPr>
              <a:t>картинок иллюстраций</a:t>
            </a:r>
            <a:r>
              <a:rPr lang="ru-RU" sz="2000" b="1" dirty="0">
                <a:solidFill>
                  <a:srgbClr val="002060"/>
                </a:solidFill>
              </a:rPr>
              <a:t>, фото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-Т.С.О.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881688" y="3857628"/>
            <a:ext cx="2762278" cy="25145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cs typeface="Arial" charset="0"/>
              </a:rPr>
              <a:t>-выполнение практических  заданий;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- рисование;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- аппликация;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- Игры драматизации</a:t>
            </a:r>
            <a:endParaRPr lang="ru-RU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00038" y="2357438"/>
            <a:ext cx="2667000" cy="81438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Словесный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8488" y="2333625"/>
            <a:ext cx="2514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Наглядный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5881688" y="2333625"/>
            <a:ext cx="2895600" cy="838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 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Практический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214438" y="1643063"/>
            <a:ext cx="533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000500" y="1643063"/>
            <a:ext cx="838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858000" y="1643063"/>
            <a:ext cx="609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214813" y="3286125"/>
            <a:ext cx="609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081088" y="3324225"/>
            <a:ext cx="762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786578" y="3286124"/>
            <a:ext cx="714380" cy="500066"/>
          </a:xfrm>
          <a:prstGeom prst="downArrow">
            <a:avLst>
              <a:gd name="adj1" fmla="val 50000"/>
              <a:gd name="adj2" fmla="val 45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041816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429684" cy="1143000"/>
          </a:xfrm>
        </p:spPr>
        <p:txBody>
          <a:bodyPr/>
          <a:lstStyle/>
          <a:p>
            <a:pPr algn="ctr">
              <a:buNone/>
            </a:pPr>
            <a:r>
              <a:rPr lang="ru-RU" smtClean="0">
                <a:solidFill>
                  <a:srgbClr val="7030A0"/>
                </a:solidFill>
              </a:rPr>
              <a:t>Формы работы с детьми: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Oval 8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2357422" y="1428736"/>
            <a:ext cx="1928802" cy="768654"/>
          </a:xfrm>
          <a:prstGeom prst="ellipse">
            <a:avLst/>
          </a:prstGeom>
          <a:solidFill>
            <a:srgbClr val="CCFF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Беседы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Oval 8"/>
          <p:cNvSpPr txBox="1">
            <a:spLocks noChangeArrowheads="1"/>
          </p:cNvSpPr>
          <p:nvPr/>
        </p:nvSpPr>
        <p:spPr bwMode="auto">
          <a:xfrm>
            <a:off x="142844" y="1357298"/>
            <a:ext cx="2071702" cy="768654"/>
          </a:xfrm>
          <a:prstGeom prst="ellipse">
            <a:avLst/>
          </a:prstGeom>
          <a:solidFill>
            <a:srgbClr val="CCFF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18288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Игры с правилами </a:t>
            </a:r>
          </a:p>
        </p:txBody>
      </p:sp>
      <p:sp>
        <p:nvSpPr>
          <p:cNvPr id="6" name="Oval 8"/>
          <p:cNvSpPr txBox="1">
            <a:spLocks noChangeArrowheads="1"/>
          </p:cNvSpPr>
          <p:nvPr/>
        </p:nvSpPr>
        <p:spPr bwMode="auto">
          <a:xfrm>
            <a:off x="4429124" y="1142984"/>
            <a:ext cx="2714644" cy="928694"/>
          </a:xfrm>
          <a:prstGeom prst="ellipse">
            <a:avLst/>
          </a:prstGeom>
          <a:solidFill>
            <a:srgbClr val="CCFF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28600" indent="-182880" algn="ctr" fontAlgn="base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видеопросмотры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28600" marR="0" lvl="0" indent="-18288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8"/>
          <p:cNvSpPr txBox="1">
            <a:spLocks noChangeArrowheads="1"/>
          </p:cNvSpPr>
          <p:nvPr/>
        </p:nvSpPr>
        <p:spPr bwMode="auto">
          <a:xfrm>
            <a:off x="7143736" y="1285860"/>
            <a:ext cx="2000264" cy="885828"/>
          </a:xfrm>
          <a:prstGeom prst="ellipse">
            <a:avLst/>
          </a:prstGeom>
          <a:solidFill>
            <a:srgbClr val="CCFF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228600" marR="0" lvl="0" indent="-18288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Целевые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прогулки,экскурсии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Oval 8"/>
          <p:cNvSpPr txBox="1">
            <a:spLocks noChangeArrowheads="1"/>
          </p:cNvSpPr>
          <p:nvPr/>
        </p:nvSpPr>
        <p:spPr bwMode="auto">
          <a:xfrm>
            <a:off x="1785918" y="4071942"/>
            <a:ext cx="2571768" cy="768654"/>
          </a:xfrm>
          <a:prstGeom prst="ellipse">
            <a:avLst/>
          </a:prstGeom>
          <a:solidFill>
            <a:srgbClr val="CCFF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18288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Нетрадиционное рисование</a:t>
            </a:r>
          </a:p>
        </p:txBody>
      </p:sp>
      <p:sp>
        <p:nvSpPr>
          <p:cNvPr id="10" name="Oval 8"/>
          <p:cNvSpPr txBox="1">
            <a:spLocks noChangeArrowheads="1"/>
          </p:cNvSpPr>
          <p:nvPr/>
        </p:nvSpPr>
        <p:spPr bwMode="auto">
          <a:xfrm rot="19294265">
            <a:off x="-173826" y="2832887"/>
            <a:ext cx="2945266" cy="1044803"/>
          </a:xfrm>
          <a:prstGeom prst="ellipse">
            <a:avLst/>
          </a:prstGeom>
          <a:solidFill>
            <a:srgbClr val="CCFF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18288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Театрализованное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представление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Oval 8"/>
          <p:cNvSpPr txBox="1">
            <a:spLocks noChangeArrowheads="1"/>
          </p:cNvSpPr>
          <p:nvPr/>
        </p:nvSpPr>
        <p:spPr bwMode="auto">
          <a:xfrm>
            <a:off x="4500562" y="4143380"/>
            <a:ext cx="1928802" cy="768654"/>
          </a:xfrm>
          <a:prstGeom prst="ellipse">
            <a:avLst/>
          </a:prstGeom>
          <a:solidFill>
            <a:srgbClr val="CCFF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18288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Выставка рисунков</a:t>
            </a:r>
          </a:p>
        </p:txBody>
      </p:sp>
      <p:sp>
        <p:nvSpPr>
          <p:cNvPr id="15" name="Oval 8"/>
          <p:cNvSpPr txBox="1">
            <a:spLocks noChangeArrowheads="1"/>
          </p:cNvSpPr>
          <p:nvPr/>
        </p:nvSpPr>
        <p:spPr bwMode="auto">
          <a:xfrm rot="20213304">
            <a:off x="7101254" y="2638863"/>
            <a:ext cx="2056470" cy="768654"/>
          </a:xfrm>
          <a:prstGeom prst="ellipse">
            <a:avLst/>
          </a:prstGeom>
          <a:solidFill>
            <a:srgbClr val="CCFF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18288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Подвижные игры</a:t>
            </a:r>
          </a:p>
        </p:txBody>
      </p:sp>
      <p:sp>
        <p:nvSpPr>
          <p:cNvPr id="16" name="Oval 8"/>
          <p:cNvSpPr txBox="1">
            <a:spLocks noChangeArrowheads="1"/>
          </p:cNvSpPr>
          <p:nvPr/>
        </p:nvSpPr>
        <p:spPr bwMode="auto">
          <a:xfrm rot="20529029">
            <a:off x="4739925" y="2447634"/>
            <a:ext cx="2810687" cy="1140878"/>
          </a:xfrm>
          <a:prstGeom prst="ellipse">
            <a:avLst/>
          </a:prstGeom>
          <a:solidFill>
            <a:srgbClr val="CCFF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18288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Чтение художественной литературы</a:t>
            </a:r>
          </a:p>
        </p:txBody>
      </p:sp>
      <p:sp>
        <p:nvSpPr>
          <p:cNvPr id="17" name="Oval 8"/>
          <p:cNvSpPr txBox="1">
            <a:spLocks noChangeArrowheads="1"/>
          </p:cNvSpPr>
          <p:nvPr/>
        </p:nvSpPr>
        <p:spPr bwMode="auto">
          <a:xfrm rot="20646725">
            <a:off x="2516486" y="2447996"/>
            <a:ext cx="2501810" cy="936973"/>
          </a:xfrm>
          <a:prstGeom prst="ellipse">
            <a:avLst/>
          </a:prstGeom>
          <a:solidFill>
            <a:srgbClr val="CCFF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18288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Настольно – печатные игры</a:t>
            </a:r>
          </a:p>
        </p:txBody>
      </p:sp>
      <p:sp>
        <p:nvSpPr>
          <p:cNvPr id="18" name="Oval 8"/>
          <p:cNvSpPr txBox="1">
            <a:spLocks noChangeArrowheads="1"/>
          </p:cNvSpPr>
          <p:nvPr/>
        </p:nvSpPr>
        <p:spPr bwMode="auto">
          <a:xfrm>
            <a:off x="6643702" y="3795714"/>
            <a:ext cx="2295516" cy="768654"/>
          </a:xfrm>
          <a:prstGeom prst="ellipse">
            <a:avLst/>
          </a:prstGeom>
          <a:solidFill>
            <a:srgbClr val="CCFF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18288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Развлечение,</a:t>
            </a:r>
          </a:p>
          <a:p>
            <a:pPr marL="228600" marR="0" lvl="0" indent="-18288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досуги</a:t>
            </a:r>
          </a:p>
        </p:txBody>
      </p:sp>
      <p:sp>
        <p:nvSpPr>
          <p:cNvPr id="19" name="Oval 8"/>
          <p:cNvSpPr txBox="1">
            <a:spLocks noChangeArrowheads="1"/>
          </p:cNvSpPr>
          <p:nvPr/>
        </p:nvSpPr>
        <p:spPr bwMode="auto">
          <a:xfrm rot="1980869">
            <a:off x="6154585" y="4836714"/>
            <a:ext cx="3090666" cy="1375237"/>
          </a:xfrm>
          <a:prstGeom prst="ellipse">
            <a:avLst/>
          </a:prstGeom>
          <a:solidFill>
            <a:srgbClr val="CCFF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28600" lvl="0" indent="-182880" algn="ctr" fontAlgn="base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Сюжетные и интегрированные занятия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Oval 8"/>
          <p:cNvSpPr txBox="1">
            <a:spLocks noChangeArrowheads="1"/>
          </p:cNvSpPr>
          <p:nvPr/>
        </p:nvSpPr>
        <p:spPr bwMode="auto">
          <a:xfrm rot="20989603">
            <a:off x="1332394" y="5448643"/>
            <a:ext cx="2714620" cy="768654"/>
          </a:xfrm>
          <a:prstGeom prst="ellipse">
            <a:avLst/>
          </a:prstGeom>
          <a:solidFill>
            <a:srgbClr val="CCFF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18288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роектная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деятельность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Oval 8"/>
          <p:cNvSpPr txBox="1">
            <a:spLocks noChangeArrowheads="1"/>
          </p:cNvSpPr>
          <p:nvPr/>
        </p:nvSpPr>
        <p:spPr bwMode="auto">
          <a:xfrm rot="19734791">
            <a:off x="4539983" y="5572808"/>
            <a:ext cx="2214578" cy="768654"/>
          </a:xfrm>
          <a:prstGeom prst="ellipse">
            <a:avLst/>
          </a:prstGeom>
          <a:solidFill>
            <a:srgbClr val="CCFF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18288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Моделирование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Oval 8"/>
          <p:cNvSpPr txBox="1">
            <a:spLocks noChangeArrowheads="1"/>
          </p:cNvSpPr>
          <p:nvPr/>
        </p:nvSpPr>
        <p:spPr bwMode="auto">
          <a:xfrm rot="20232631">
            <a:off x="73582" y="4701249"/>
            <a:ext cx="1928802" cy="768654"/>
          </a:xfrm>
          <a:prstGeom prst="ellipse">
            <a:avLst/>
          </a:prstGeom>
          <a:solidFill>
            <a:srgbClr val="CCFF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28600" marR="0" lvl="0" indent="-18288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Практикум</a:t>
            </a:r>
          </a:p>
        </p:txBody>
      </p:sp>
      <p:sp>
        <p:nvSpPr>
          <p:cNvPr id="23" name="Выгнутая вправо стрелка 22"/>
          <p:cNvSpPr/>
          <p:nvPr/>
        </p:nvSpPr>
        <p:spPr>
          <a:xfrm rot="1159657" flipH="1">
            <a:off x="2146549" y="1528040"/>
            <a:ext cx="252768" cy="495526"/>
          </a:xfrm>
          <a:prstGeom prst="curved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право стрелка 23"/>
          <p:cNvSpPr/>
          <p:nvPr/>
        </p:nvSpPr>
        <p:spPr>
          <a:xfrm rot="1159657" flipH="1">
            <a:off x="5361258" y="4885625"/>
            <a:ext cx="252768" cy="495526"/>
          </a:xfrm>
          <a:prstGeom prst="curved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 rot="1159657" flipH="1">
            <a:off x="7504400" y="2170982"/>
            <a:ext cx="252768" cy="495526"/>
          </a:xfrm>
          <a:prstGeom prst="curved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право стрелка 25"/>
          <p:cNvSpPr/>
          <p:nvPr/>
        </p:nvSpPr>
        <p:spPr>
          <a:xfrm rot="1159657" flipH="1">
            <a:off x="7004333" y="1313725"/>
            <a:ext cx="252768" cy="495526"/>
          </a:xfrm>
          <a:prstGeom prst="curved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право стрелка 26"/>
          <p:cNvSpPr/>
          <p:nvPr/>
        </p:nvSpPr>
        <p:spPr>
          <a:xfrm rot="1159657" flipH="1">
            <a:off x="4218251" y="1599478"/>
            <a:ext cx="252768" cy="495526"/>
          </a:xfrm>
          <a:prstGeom prst="curved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 rot="1159657" flipH="1">
            <a:off x="2992728" y="3597902"/>
            <a:ext cx="229585" cy="424641"/>
          </a:xfrm>
          <a:prstGeom prst="curved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Выгнутая вправо стрелка 29"/>
          <p:cNvSpPr/>
          <p:nvPr/>
        </p:nvSpPr>
        <p:spPr>
          <a:xfrm rot="1159657" flipH="1">
            <a:off x="860665" y="4171246"/>
            <a:ext cx="252768" cy="495526"/>
          </a:xfrm>
          <a:prstGeom prst="curved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Выгнутая вправо стрелка 30"/>
          <p:cNvSpPr/>
          <p:nvPr/>
        </p:nvSpPr>
        <p:spPr>
          <a:xfrm rot="1159657" flipH="1">
            <a:off x="8004465" y="4528435"/>
            <a:ext cx="252768" cy="495526"/>
          </a:xfrm>
          <a:prstGeom prst="curved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Выгнутая вправо стрелка 31"/>
          <p:cNvSpPr/>
          <p:nvPr/>
        </p:nvSpPr>
        <p:spPr>
          <a:xfrm rot="1159657" flipH="1">
            <a:off x="8290217" y="3313990"/>
            <a:ext cx="252768" cy="495526"/>
          </a:xfrm>
          <a:prstGeom prst="curved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Выгнутая вправо стрелка 32"/>
          <p:cNvSpPr/>
          <p:nvPr/>
        </p:nvSpPr>
        <p:spPr>
          <a:xfrm rot="1159657" flipH="1">
            <a:off x="5361260" y="3742617"/>
            <a:ext cx="252768" cy="495526"/>
          </a:xfrm>
          <a:prstGeom prst="curved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Выгнутая вправо стрелка 33"/>
          <p:cNvSpPr/>
          <p:nvPr/>
        </p:nvSpPr>
        <p:spPr>
          <a:xfrm rot="1159657" flipH="1">
            <a:off x="2860929" y="4814187"/>
            <a:ext cx="252768" cy="495526"/>
          </a:xfrm>
          <a:prstGeom prst="curved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Выгнутая вправо стрелка 34"/>
          <p:cNvSpPr/>
          <p:nvPr/>
        </p:nvSpPr>
        <p:spPr>
          <a:xfrm rot="1159657" flipH="1">
            <a:off x="5361259" y="2099543"/>
            <a:ext cx="252768" cy="495526"/>
          </a:xfrm>
          <a:prstGeom prst="curved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Выгнутая вправо стрелка 35"/>
          <p:cNvSpPr/>
          <p:nvPr/>
        </p:nvSpPr>
        <p:spPr>
          <a:xfrm rot="1159657" flipH="1">
            <a:off x="3289557" y="2099544"/>
            <a:ext cx="252768" cy="495526"/>
          </a:xfrm>
          <a:prstGeom prst="curved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Выгнутая вправо стрелка 36"/>
          <p:cNvSpPr/>
          <p:nvPr/>
        </p:nvSpPr>
        <p:spPr>
          <a:xfrm rot="1159657" flipH="1">
            <a:off x="1074979" y="2028106"/>
            <a:ext cx="252768" cy="495526"/>
          </a:xfrm>
          <a:prstGeom prst="curved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357166"/>
            <a:ext cx="7441205" cy="78581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«Обучение с интересом»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Documents and Settings\Admin\Рабочий стол\фотки садик\IMGA001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3929058" cy="3071834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Рабочий стол\фотки садик\IMGA002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00174"/>
            <a:ext cx="3703640" cy="31152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</TotalTime>
  <Words>568</Words>
  <Application>Microsoft Office PowerPoint</Application>
  <PresentationFormat>Экран (4:3)</PresentationFormat>
  <Paragraphs>121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Слайд 1</vt:lpstr>
      <vt:lpstr>Актуальность: </vt:lpstr>
      <vt:lpstr>Слайд 3</vt:lpstr>
      <vt:lpstr>«Принципы»</vt:lpstr>
      <vt:lpstr>  Нормативно правовые документы:</vt:lpstr>
      <vt:lpstr>Слайд 6</vt:lpstr>
      <vt:lpstr>Слайд 7</vt:lpstr>
      <vt:lpstr>Формы работы с детьми:</vt:lpstr>
      <vt:lpstr>«Обучение с интересом»</vt:lpstr>
      <vt:lpstr>«Использование дыхательной гимнастики» </vt:lpstr>
      <vt:lpstr>«Новое всегда интересно»</vt:lpstr>
      <vt:lpstr>«Драматизация сказки»</vt:lpstr>
      <vt:lpstr>«Проектная деятельность»</vt:lpstr>
      <vt:lpstr>«Народные игры на воздухе»</vt:lpstr>
      <vt:lpstr>«Путешествие по сказкам»</vt:lpstr>
      <vt:lpstr>«Проигрывание этюдов»</vt:lpstr>
      <vt:lpstr>«Сюжетно-ролевые игры»</vt:lpstr>
      <vt:lpstr>Слайд 18</vt:lpstr>
      <vt:lpstr> Результаты наблюдения за развитием детей  за  2014-2017 г.г.:  </vt:lpstr>
      <vt:lpstr>Формы работы с родителями:</vt:lpstr>
      <vt:lpstr>«Мастер - класс »</vt:lpstr>
      <vt:lpstr>«Семинар-практикум по театрализации»</vt:lpstr>
      <vt:lpstr>Методическая выставка для родителей «Развиваем речь, играя»</vt:lpstr>
      <vt:lpstr> Заинтересованность родителей  </vt:lpstr>
      <vt:lpstr>Слайд 25</vt:lpstr>
      <vt:lpstr>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«Детский сад № 5 «Ивушка»  «Формирование основ безопасности через ознакомление с правилами дорожного движения»</dc:title>
  <dc:creator>Home pc</dc:creator>
  <cp:lastModifiedBy>Admin</cp:lastModifiedBy>
  <cp:revision>180</cp:revision>
  <dcterms:created xsi:type="dcterms:W3CDTF">2014-03-18T03:42:46Z</dcterms:created>
  <dcterms:modified xsi:type="dcterms:W3CDTF">2016-12-04T18:12:03Z</dcterms:modified>
</cp:coreProperties>
</file>