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handoutMasterIdLst>
    <p:handoutMasterId r:id="rId25"/>
  </p:handout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89750" cy="100218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ru-RU"/>
          </a:p>
        </p:txBody>
      </p:sp>
      <p:sp>
        <p:nvSpPr>
          <p:cNvPr id="3" name="Дата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C1A3D693-2183-4456-ACE4-1913241E94FD}" type="datetimeFigureOut">
              <a:rPr lang="ru-RU" smtClean="0"/>
              <a:t>06.02.2017</a:t>
            </a:fld>
            <a:endParaRPr lang="ru-RU"/>
          </a:p>
        </p:txBody>
      </p:sp>
      <p:sp>
        <p:nvSpPr>
          <p:cNvPr id="4" name="Нижний колонтитул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ru-RU"/>
          </a:p>
        </p:txBody>
      </p:sp>
      <p:sp>
        <p:nvSpPr>
          <p:cNvPr id="5" name="Номер слайда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C10E6014-8385-4721-BB91-4F9994A9207A}" type="slidenum">
              <a:rPr lang="ru-RU" smtClean="0"/>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ru-RU"/>
          </a:p>
        </p:txBody>
      </p:sp>
      <p:sp>
        <p:nvSpPr>
          <p:cNvPr id="3" name="Дата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E85FB86D-25A3-4D04-99E1-93BAA4917C21}" type="datetimeFigureOut">
              <a:rPr lang="ru-RU" smtClean="0"/>
              <a:pPr/>
              <a:t>06.02.2017</a:t>
            </a:fld>
            <a:endParaRPr lang="ru-RU"/>
          </a:p>
        </p:txBody>
      </p:sp>
      <p:sp>
        <p:nvSpPr>
          <p:cNvPr id="4" name="Образ слайда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ru-RU"/>
          </a:p>
        </p:txBody>
      </p:sp>
      <p:sp>
        <p:nvSpPr>
          <p:cNvPr id="5" name="Заметки 4"/>
          <p:cNvSpPr>
            <a:spLocks noGrp="1"/>
          </p:cNvSpPr>
          <p:nvPr>
            <p:ph type="body" sz="quarter" idx="3"/>
          </p:nvPr>
        </p:nvSpPr>
        <p:spPr>
          <a:xfrm>
            <a:off x="688975" y="4760397"/>
            <a:ext cx="5511800" cy="4509850"/>
          </a:xfrm>
          <a:prstGeom prst="rect">
            <a:avLst/>
          </a:prstGeom>
        </p:spPr>
        <p:txBody>
          <a:bodyPr vert="horz" lIns="96634" tIns="48317" rIns="96634" bIns="4831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ru-RU"/>
          </a:p>
        </p:txBody>
      </p:sp>
      <p:sp>
        <p:nvSpPr>
          <p:cNvPr id="7" name="Номер слайда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22782E72-B146-48BE-B858-D30F3F09B16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2782E72-B146-48BE-B858-D30F3F09B163}"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C942F5F-BB60-4DBD-BC4C-D2ECFAD0BA32}" type="datetimeFigureOut">
              <a:rPr lang="ru-RU" smtClean="0"/>
              <a:pPr/>
              <a:t>06.02.2017</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3C739C73-C15B-4E44-9274-E5BFC46DA5F9}"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C942F5F-BB60-4DBD-BC4C-D2ECFAD0BA32}" type="datetimeFigureOut">
              <a:rPr lang="ru-RU" smtClean="0"/>
              <a:pPr/>
              <a:t>06.02.2017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C739C73-C15B-4E44-9274-E5BFC46DA5F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C942F5F-BB60-4DBD-BC4C-D2ECFAD0BA32}" type="datetimeFigureOut">
              <a:rPr lang="ru-RU" smtClean="0"/>
              <a:pPr/>
              <a:t>06.02.2017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C739C73-C15B-4E44-9274-E5BFC46DA5F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C942F5F-BB60-4DBD-BC4C-D2ECFAD0BA32}" type="datetimeFigureOut">
              <a:rPr lang="ru-RU" smtClean="0"/>
              <a:pPr/>
              <a:t>06.02.2017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C739C73-C15B-4E44-9274-E5BFC46DA5F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C942F5F-BB60-4DBD-BC4C-D2ECFAD0BA32}" type="datetimeFigureOut">
              <a:rPr lang="ru-RU" smtClean="0"/>
              <a:pPr/>
              <a:t>06.02.2017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C739C73-C15B-4E44-9274-E5BFC46DA5F9}"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C942F5F-BB60-4DBD-BC4C-D2ECFAD0BA32}" type="datetimeFigureOut">
              <a:rPr lang="ru-RU" smtClean="0"/>
              <a:pPr/>
              <a:t>06.02.2017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C739C73-C15B-4E44-9274-E5BFC46DA5F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C942F5F-BB60-4DBD-BC4C-D2ECFAD0BA32}" type="datetimeFigureOut">
              <a:rPr lang="ru-RU" smtClean="0"/>
              <a:pPr/>
              <a:t>06.02.2017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C739C73-C15B-4E44-9274-E5BFC46DA5F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C942F5F-BB60-4DBD-BC4C-D2ECFAD0BA32}" type="datetimeFigureOut">
              <a:rPr lang="ru-RU" smtClean="0"/>
              <a:pPr/>
              <a:t>06.02.2017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C739C73-C15B-4E44-9274-E5BFC46DA5F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C942F5F-BB60-4DBD-BC4C-D2ECFAD0BA32}" type="datetimeFigureOut">
              <a:rPr lang="ru-RU" smtClean="0"/>
              <a:pPr/>
              <a:t>06.02.2017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C739C73-C15B-4E44-9274-E5BFC46DA5F9}"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C942F5F-BB60-4DBD-BC4C-D2ECFAD0BA32}" type="datetimeFigureOut">
              <a:rPr lang="ru-RU" smtClean="0"/>
              <a:pPr/>
              <a:t>06.02.2017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C739C73-C15B-4E44-9274-E5BFC46DA5F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0C942F5F-BB60-4DBD-BC4C-D2ECFAD0BA32}" type="datetimeFigureOut">
              <a:rPr lang="ru-RU" smtClean="0"/>
              <a:pPr/>
              <a:t>06.02.2017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C739C73-C15B-4E44-9274-E5BFC46DA5F9}"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C942F5F-BB60-4DBD-BC4C-D2ECFAD0BA32}" type="datetimeFigureOut">
              <a:rPr lang="ru-RU" smtClean="0"/>
              <a:pPr/>
              <a:t>06.02.2017</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C739C73-C15B-4E44-9274-E5BFC46DA5F9}"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836854"/>
          </a:xfrm>
        </p:spPr>
        <p:txBody>
          <a:bodyPr/>
          <a:lstStyle/>
          <a:p>
            <a:pPr algn="ctr"/>
            <a:r>
              <a:rPr lang="ru-RU" dirty="0" smtClean="0"/>
              <a:t>ЭКСКУРСИЯ В ПОЛИЦИЮ</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4" descr="1312292525_miliciya.jpg"/>
          <p:cNvPicPr>
            <a:picLocks noChangeAspect="1"/>
          </p:cNvPicPr>
          <p:nvPr/>
        </p:nvPicPr>
        <p:blipFill>
          <a:blip r:embed="rId2" cstate="print"/>
          <a:stretch>
            <a:fillRect/>
          </a:stretch>
        </p:blipFill>
        <p:spPr>
          <a:xfrm>
            <a:off x="1043608" y="1268760"/>
            <a:ext cx="7920880" cy="5400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922114"/>
          </a:xfrm>
        </p:spPr>
        <p:txBody>
          <a:bodyPr>
            <a:normAutofit fontScale="90000"/>
          </a:bodyPr>
          <a:lstStyle/>
          <a:p>
            <a:r>
              <a:rPr lang="ru-RU" dirty="0" smtClean="0"/>
              <a:t>История возникновения полиции</a:t>
            </a:r>
            <a:endParaRPr lang="ru-RU" dirty="0"/>
          </a:p>
        </p:txBody>
      </p:sp>
      <p:sp>
        <p:nvSpPr>
          <p:cNvPr id="3" name="Содержимое 2"/>
          <p:cNvSpPr>
            <a:spLocks noGrp="1"/>
          </p:cNvSpPr>
          <p:nvPr>
            <p:ph idx="1"/>
          </p:nvPr>
        </p:nvSpPr>
        <p:spPr>
          <a:xfrm>
            <a:off x="4788024" y="1412776"/>
            <a:ext cx="4145664" cy="5256584"/>
          </a:xfrm>
        </p:spPr>
        <p:txBody>
          <a:bodyPr>
            <a:normAutofit fontScale="55000" lnSpcReduction="20000"/>
          </a:bodyPr>
          <a:lstStyle/>
          <a:p>
            <a:r>
              <a:rPr lang="ru-RU" dirty="0" smtClean="0"/>
              <a:t> При Александре I в 1802 г. вместо государственных коллегий были учреждены министерства, в числе которых было и Министерство внутренних дел. Министерство внутренних дел руководило деятельностью губернаторов, которым в свою очередь была подчинена на местах полиция. Через губернаторов министр внутренних дел руководил охраной общественного порядка и борьбой с преступностью. Таким образом, впервые был создан единый орган управления, объединивший полицию империи. МВД осуществляло также административный надзор за благоустройством и санитарным состоянием всей империи, путями сообщения, продовольственным делом, ведало почтой и т.д. </a:t>
            </a:r>
          </a:p>
          <a:p>
            <a:endParaRPr lang="ru-RU" dirty="0"/>
          </a:p>
        </p:txBody>
      </p:sp>
      <p:pic>
        <p:nvPicPr>
          <p:cNvPr id="4" name="Picture 2" descr="C:\Documents and Settings\Хозяин\Рабочий стол\макс\4.jpg"/>
          <p:cNvPicPr>
            <a:picLocks noChangeAspect="1" noChangeArrowheads="1"/>
          </p:cNvPicPr>
          <p:nvPr/>
        </p:nvPicPr>
        <p:blipFill>
          <a:blip r:embed="rId2" cstate="print"/>
          <a:srcRect/>
          <a:stretch>
            <a:fillRect/>
          </a:stretch>
        </p:blipFill>
        <p:spPr bwMode="auto">
          <a:xfrm>
            <a:off x="1259632" y="1484784"/>
            <a:ext cx="3600400" cy="48245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История возникновения полиции</a:t>
            </a:r>
            <a:endParaRPr lang="ru-RU" dirty="0"/>
          </a:p>
        </p:txBody>
      </p:sp>
      <p:sp>
        <p:nvSpPr>
          <p:cNvPr id="3" name="Содержимое 2"/>
          <p:cNvSpPr>
            <a:spLocks noGrp="1"/>
          </p:cNvSpPr>
          <p:nvPr>
            <p:ph idx="1"/>
          </p:nvPr>
        </p:nvSpPr>
        <p:spPr/>
        <p:txBody>
          <a:bodyPr>
            <a:normAutofit fontScale="92500" lnSpcReduction="10000"/>
          </a:bodyPr>
          <a:lstStyle/>
          <a:p>
            <a:r>
              <a:rPr lang="ru-RU" sz="2800" dirty="0" smtClean="0"/>
              <a:t>Милиция в России своё законодательное оформление получила на основании постановления Наркомата по внутренним делам от 10 ноября 1917 года «О рабочей милиции».</a:t>
            </a:r>
          </a:p>
          <a:p>
            <a:r>
              <a:rPr lang="ru-RU" sz="2800" dirty="0" smtClean="0"/>
              <a:t>После вступления в силу нового закона «О полиции» 1 марта 2011года «милиция» была переименована в «полицию».</a:t>
            </a:r>
          </a:p>
          <a:p>
            <a:r>
              <a:rPr lang="ru-RU" sz="2800" dirty="0" smtClean="0"/>
              <a:t>А профессиональный праздник, который сейчас называется «День сотрудника органов внутренних дел Российской Федерации», празднуется ежегодно 10 ноября.</a:t>
            </a: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Самые известные милиционеры прошлых лет.</a:t>
            </a:r>
            <a:endParaRPr lang="ru-RU" dirty="0"/>
          </a:p>
        </p:txBody>
      </p:sp>
      <p:sp>
        <p:nvSpPr>
          <p:cNvPr id="3" name="Содержимое 2"/>
          <p:cNvSpPr>
            <a:spLocks noGrp="1"/>
          </p:cNvSpPr>
          <p:nvPr>
            <p:ph idx="1"/>
          </p:nvPr>
        </p:nvSpPr>
        <p:spPr>
          <a:xfrm>
            <a:off x="3995936" y="1447800"/>
            <a:ext cx="4937752" cy="4645496"/>
          </a:xfrm>
        </p:spPr>
        <p:txBody>
          <a:bodyPr>
            <a:normAutofit fontScale="92500" lnSpcReduction="10000"/>
          </a:bodyPr>
          <a:lstStyle/>
          <a:p>
            <a:r>
              <a:rPr lang="ru-RU" b="1" u="sng" dirty="0" smtClean="0"/>
              <a:t>Феликс Дзержинский.</a:t>
            </a:r>
          </a:p>
          <a:p>
            <a:pPr>
              <a:buNone/>
            </a:pPr>
            <a:r>
              <a:rPr lang="ru-RU" dirty="0" smtClean="0"/>
              <a:t>    Возглавлял ВЧК и был наркомом внутренних дел. Говорил: «При обыске с </a:t>
            </a:r>
            <a:r>
              <a:rPr lang="ru-RU" dirty="0" err="1" smtClean="0"/>
              <a:t>арестуемым</a:t>
            </a:r>
            <a:r>
              <a:rPr lang="ru-RU" dirty="0" smtClean="0"/>
              <a:t> нужно быть вежливее, чем даже с близким человеком», но в историю вошёл как жёсткий «железный Феликс»</a:t>
            </a:r>
            <a:endParaRPr lang="ru-RU" dirty="0"/>
          </a:p>
        </p:txBody>
      </p:sp>
      <p:pic>
        <p:nvPicPr>
          <p:cNvPr id="2050" name="Picture 2" descr="C:\Users\user\Desktop\картинки полиция\феликс дзержинский.jpg"/>
          <p:cNvPicPr>
            <a:picLocks noChangeAspect="1" noChangeArrowheads="1"/>
          </p:cNvPicPr>
          <p:nvPr/>
        </p:nvPicPr>
        <p:blipFill>
          <a:blip r:embed="rId2" cstate="print"/>
          <a:srcRect/>
          <a:stretch>
            <a:fillRect/>
          </a:stretch>
        </p:blipFill>
        <p:spPr bwMode="auto">
          <a:xfrm>
            <a:off x="1187624" y="1700808"/>
            <a:ext cx="2766814" cy="37444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Самые известные милиционеры прошлых лет.</a:t>
            </a:r>
            <a:endParaRPr lang="ru-RU" dirty="0"/>
          </a:p>
        </p:txBody>
      </p:sp>
      <p:sp>
        <p:nvSpPr>
          <p:cNvPr id="3" name="Содержимое 2"/>
          <p:cNvSpPr>
            <a:spLocks noGrp="1"/>
          </p:cNvSpPr>
          <p:nvPr>
            <p:ph idx="1"/>
          </p:nvPr>
        </p:nvSpPr>
        <p:spPr>
          <a:xfrm>
            <a:off x="1115616" y="1447800"/>
            <a:ext cx="4248472" cy="5077544"/>
          </a:xfrm>
        </p:spPr>
        <p:txBody>
          <a:bodyPr>
            <a:normAutofit fontScale="92500" lnSpcReduction="20000"/>
          </a:bodyPr>
          <a:lstStyle/>
          <a:p>
            <a:pPr algn="ctr">
              <a:buNone/>
            </a:pPr>
            <a:r>
              <a:rPr lang="ru-RU" b="1" u="sng" dirty="0" smtClean="0"/>
              <a:t>Владимир Чванов.</a:t>
            </a:r>
          </a:p>
          <a:p>
            <a:pPr>
              <a:buNone/>
            </a:pPr>
            <a:r>
              <a:rPr lang="ru-RU" dirty="0" smtClean="0"/>
              <a:t>    </a:t>
            </a:r>
            <a:r>
              <a:rPr lang="ru-RU" sz="2800" dirty="0" smtClean="0"/>
              <a:t>Легендарный сыщик </a:t>
            </a:r>
            <a:r>
              <a:rPr lang="ru-RU" sz="2800" dirty="0" err="1" smtClean="0"/>
              <a:t>МУРа</a:t>
            </a:r>
            <a:r>
              <a:rPr lang="ru-RU" sz="2800" dirty="0" smtClean="0"/>
              <a:t>, прототип Володи Шарапова, раскрыл кражи из квартир Мухиной и Вучетича, задержал кровавого столичного маньяка, по просьбе английской королевы раскрыл преступление, с которым не могли справиться лучшие офицеры </a:t>
            </a:r>
            <a:r>
              <a:rPr lang="ru-RU" sz="2800" dirty="0" err="1" smtClean="0"/>
              <a:t>Скотленд</a:t>
            </a:r>
            <a:r>
              <a:rPr lang="ru-RU" sz="2800" dirty="0" smtClean="0"/>
              <a:t> – Ярда.</a:t>
            </a:r>
            <a:endParaRPr lang="ru-RU" sz="2800" dirty="0"/>
          </a:p>
        </p:txBody>
      </p:sp>
      <p:pic>
        <p:nvPicPr>
          <p:cNvPr id="3074" name="Picture 2" descr="C:\Users\user\Desktop\картинки полиция\владимир чванов.gif"/>
          <p:cNvPicPr>
            <a:picLocks noChangeAspect="1" noChangeArrowheads="1"/>
          </p:cNvPicPr>
          <p:nvPr/>
        </p:nvPicPr>
        <p:blipFill>
          <a:blip r:embed="rId2" cstate="print"/>
          <a:srcRect/>
          <a:stretch>
            <a:fillRect/>
          </a:stretch>
        </p:blipFill>
        <p:spPr bwMode="auto">
          <a:xfrm>
            <a:off x="5220072" y="1916832"/>
            <a:ext cx="3923928" cy="33843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Самые известные милиционеры прошлых лет.</a:t>
            </a:r>
            <a:endParaRPr lang="ru-RU" dirty="0"/>
          </a:p>
        </p:txBody>
      </p:sp>
      <p:sp>
        <p:nvSpPr>
          <p:cNvPr id="3" name="Содержимое 2"/>
          <p:cNvSpPr>
            <a:spLocks noGrp="1"/>
          </p:cNvSpPr>
          <p:nvPr>
            <p:ph idx="1"/>
          </p:nvPr>
        </p:nvSpPr>
        <p:spPr>
          <a:xfrm>
            <a:off x="4644008" y="1447800"/>
            <a:ext cx="4289680" cy="4800600"/>
          </a:xfrm>
        </p:spPr>
        <p:txBody>
          <a:bodyPr>
            <a:normAutofit fontScale="92500" lnSpcReduction="20000"/>
          </a:bodyPr>
          <a:lstStyle/>
          <a:p>
            <a:pPr algn="ctr">
              <a:buNone/>
            </a:pPr>
            <a:r>
              <a:rPr lang="ru-RU" b="1" u="sng" dirty="0" smtClean="0"/>
              <a:t>Гриша Шёлков.</a:t>
            </a:r>
          </a:p>
          <a:p>
            <a:pPr>
              <a:buNone/>
            </a:pPr>
            <a:r>
              <a:rPr lang="ru-RU" sz="2800" dirty="0" smtClean="0"/>
              <a:t>    Простой пензенский участковый в 60 –е годы был местной легендой: Гришу обходили за три версты и бандиты, и просто стиляги. Боялись и уважали. По легенде, он носил под кителем кольчугу и был «непробиваемым». В Пензе ему установили памятник.</a:t>
            </a:r>
            <a:endParaRPr lang="ru-RU" sz="2800" dirty="0"/>
          </a:p>
        </p:txBody>
      </p:sp>
      <p:pic>
        <p:nvPicPr>
          <p:cNvPr id="4098" name="Picture 2" descr="C:\Users\user\Desktop\картинки полиция\гриша шёлков.jpg"/>
          <p:cNvPicPr>
            <a:picLocks noChangeAspect="1" noChangeArrowheads="1"/>
          </p:cNvPicPr>
          <p:nvPr/>
        </p:nvPicPr>
        <p:blipFill>
          <a:blip r:embed="rId2" cstate="print"/>
          <a:srcRect/>
          <a:stretch>
            <a:fillRect/>
          </a:stretch>
        </p:blipFill>
        <p:spPr bwMode="auto">
          <a:xfrm>
            <a:off x="1043608" y="1844824"/>
            <a:ext cx="3960440" cy="38164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Милиционер в литературе и кино</a:t>
            </a:r>
            <a:endParaRPr lang="ru-RU" dirty="0"/>
          </a:p>
        </p:txBody>
      </p:sp>
      <p:sp>
        <p:nvSpPr>
          <p:cNvPr id="3" name="Содержимое 2"/>
          <p:cNvSpPr>
            <a:spLocks noGrp="1"/>
          </p:cNvSpPr>
          <p:nvPr>
            <p:ph idx="1"/>
          </p:nvPr>
        </p:nvSpPr>
        <p:spPr>
          <a:xfrm>
            <a:off x="3923928" y="1268760"/>
            <a:ext cx="5220072" cy="5400600"/>
          </a:xfrm>
        </p:spPr>
        <p:txBody>
          <a:bodyPr>
            <a:normAutofit fontScale="92500"/>
          </a:bodyPr>
          <a:lstStyle/>
          <a:p>
            <a:pPr algn="ctr">
              <a:buNone/>
            </a:pPr>
            <a:r>
              <a:rPr lang="ru-RU" b="1" u="sng" dirty="0" smtClean="0"/>
              <a:t>Дядя Стёпа.</a:t>
            </a:r>
          </a:p>
          <a:p>
            <a:pPr>
              <a:buNone/>
            </a:pPr>
            <a:r>
              <a:rPr lang="ru-RU" dirty="0" smtClean="0"/>
              <a:t>   </a:t>
            </a:r>
            <a:r>
              <a:rPr lang="ru-RU" sz="2800" dirty="0" smtClean="0"/>
              <a:t>«Он с кокардой на фуражке, </a:t>
            </a:r>
            <a:endParaRPr lang="ru-RU" sz="2800" dirty="0" smtClean="0"/>
          </a:p>
          <a:p>
            <a:pPr>
              <a:buNone/>
            </a:pPr>
            <a:r>
              <a:rPr lang="ru-RU" sz="2800" dirty="0" smtClean="0"/>
              <a:t> </a:t>
            </a:r>
            <a:r>
              <a:rPr lang="ru-RU" sz="2800" dirty="0" smtClean="0"/>
              <a:t>    </a:t>
            </a:r>
            <a:r>
              <a:rPr lang="ru-RU" sz="2800" dirty="0" smtClean="0"/>
              <a:t>О</a:t>
            </a:r>
            <a:r>
              <a:rPr lang="ru-RU" sz="2800" dirty="0" smtClean="0"/>
              <a:t>н </a:t>
            </a:r>
            <a:r>
              <a:rPr lang="ru-RU" sz="2800" dirty="0" smtClean="0"/>
              <a:t>в шинели под </a:t>
            </a:r>
            <a:r>
              <a:rPr lang="ru-RU" sz="2800" dirty="0" smtClean="0"/>
              <a:t>ремнём, </a:t>
            </a:r>
          </a:p>
          <a:p>
            <a:pPr>
              <a:buNone/>
            </a:pPr>
            <a:r>
              <a:rPr lang="ru-RU" sz="2800" dirty="0" smtClean="0"/>
              <a:t> </a:t>
            </a:r>
            <a:r>
              <a:rPr lang="ru-RU" sz="2800" dirty="0" smtClean="0"/>
              <a:t>    </a:t>
            </a:r>
            <a:r>
              <a:rPr lang="ru-RU" sz="2800" dirty="0" smtClean="0"/>
              <a:t>Герб страны </a:t>
            </a:r>
            <a:r>
              <a:rPr lang="ru-RU" sz="2800" dirty="0" smtClean="0"/>
              <a:t>блестит на </a:t>
            </a:r>
            <a:r>
              <a:rPr lang="ru-RU" sz="2800" dirty="0" smtClean="0"/>
              <a:t>пряжке - Отразилось </a:t>
            </a:r>
            <a:r>
              <a:rPr lang="ru-RU" sz="2800" dirty="0" smtClean="0"/>
              <a:t>солнце в нём</a:t>
            </a:r>
            <a:r>
              <a:rPr lang="ru-RU" sz="2800" dirty="0" smtClean="0"/>
              <a:t>!»</a:t>
            </a:r>
          </a:p>
          <a:p>
            <a:pPr>
              <a:buNone/>
            </a:pPr>
            <a:r>
              <a:rPr lang="ru-RU" sz="2800" smtClean="0"/>
              <a:t>     Легендарный </a:t>
            </a:r>
            <a:r>
              <a:rPr lang="ru-RU" sz="2800" dirty="0" smtClean="0"/>
              <a:t>герой – великан стихотворения С.Михалкова, ненавязчиво разъясняющий детям суть милиции. Помните: «Кто с жезлом и пистолетом на посту зимой и летом?» </a:t>
            </a:r>
            <a:endParaRPr lang="ru-RU" sz="2800" dirty="0"/>
          </a:p>
        </p:txBody>
      </p:sp>
      <p:pic>
        <p:nvPicPr>
          <p:cNvPr id="5122" name="Picture 2" descr="C:\Users\user\Desktop\картинки полиция\дядя стёпа.jpeg"/>
          <p:cNvPicPr>
            <a:picLocks noChangeAspect="1" noChangeArrowheads="1"/>
          </p:cNvPicPr>
          <p:nvPr/>
        </p:nvPicPr>
        <p:blipFill>
          <a:blip r:embed="rId2" cstate="print"/>
          <a:srcRect/>
          <a:stretch>
            <a:fillRect/>
          </a:stretch>
        </p:blipFill>
        <p:spPr bwMode="auto">
          <a:xfrm>
            <a:off x="971600" y="1234282"/>
            <a:ext cx="2952328" cy="536307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Министр внутренних дел Российской Федерации</a:t>
            </a:r>
            <a:endParaRPr lang="ru-RU" dirty="0"/>
          </a:p>
        </p:txBody>
      </p:sp>
      <p:sp>
        <p:nvSpPr>
          <p:cNvPr id="3" name="Содержимое 2"/>
          <p:cNvSpPr>
            <a:spLocks noGrp="1"/>
          </p:cNvSpPr>
          <p:nvPr>
            <p:ph idx="1"/>
          </p:nvPr>
        </p:nvSpPr>
        <p:spPr>
          <a:xfrm>
            <a:off x="899592" y="1447800"/>
            <a:ext cx="5328592" cy="5149552"/>
          </a:xfrm>
        </p:spPr>
        <p:txBody>
          <a:bodyPr/>
          <a:lstStyle/>
          <a:p>
            <a:pPr algn="ctr">
              <a:buNone/>
            </a:pPr>
            <a:r>
              <a:rPr lang="ru-RU" b="1" u="sng" dirty="0" smtClean="0"/>
              <a:t>Колокольцев</a:t>
            </a:r>
          </a:p>
          <a:p>
            <a:pPr algn="ctr">
              <a:buNone/>
            </a:pPr>
            <a:r>
              <a:rPr lang="ru-RU" b="1" u="sng" dirty="0" smtClean="0"/>
              <a:t>Владимир  Александрович</a:t>
            </a:r>
          </a:p>
          <a:p>
            <a:pPr>
              <a:buNone/>
            </a:pPr>
            <a:r>
              <a:rPr lang="ru-RU" dirty="0" smtClean="0"/>
              <a:t>    </a:t>
            </a:r>
            <a:r>
              <a:rPr lang="ru-RU" sz="2800" dirty="0" smtClean="0"/>
              <a:t>Указом Президента Российской Федерации от 21 мая 2012 года назначен Министром внутренних дел Российской Федерации.</a:t>
            </a:r>
            <a:endParaRPr lang="ru-RU" sz="2800" dirty="0"/>
          </a:p>
        </p:txBody>
      </p:sp>
      <p:pic>
        <p:nvPicPr>
          <p:cNvPr id="6147" name="Picture 3" descr="C:\Users\user\Desktop\картинки полиция\колокольцев.jpg"/>
          <p:cNvPicPr>
            <a:picLocks noChangeAspect="1" noChangeArrowheads="1"/>
          </p:cNvPicPr>
          <p:nvPr/>
        </p:nvPicPr>
        <p:blipFill>
          <a:blip r:embed="rId2" cstate="print"/>
          <a:srcRect/>
          <a:stretch>
            <a:fillRect/>
          </a:stretch>
        </p:blipFill>
        <p:spPr bwMode="auto">
          <a:xfrm>
            <a:off x="6156176" y="2276872"/>
            <a:ext cx="2987824" cy="27134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78098"/>
          </a:xfrm>
        </p:spPr>
        <p:txBody>
          <a:bodyPr/>
          <a:lstStyle/>
          <a:p>
            <a:r>
              <a:rPr lang="ru-RU" dirty="0" smtClean="0"/>
              <a:t>Полицейский</a:t>
            </a:r>
            <a:endParaRPr lang="ru-RU" dirty="0"/>
          </a:p>
        </p:txBody>
      </p:sp>
      <p:sp>
        <p:nvSpPr>
          <p:cNvPr id="3" name="Содержимое 2"/>
          <p:cNvSpPr>
            <a:spLocks noGrp="1"/>
          </p:cNvSpPr>
          <p:nvPr>
            <p:ph idx="1"/>
          </p:nvPr>
        </p:nvSpPr>
        <p:spPr>
          <a:xfrm>
            <a:off x="1435608" y="1052736"/>
            <a:ext cx="7498080" cy="2664296"/>
          </a:xfrm>
        </p:spPr>
        <p:txBody>
          <a:bodyPr>
            <a:normAutofit fontScale="92500" lnSpcReduction="10000"/>
          </a:bodyPr>
          <a:lstStyle/>
          <a:p>
            <a:r>
              <a:rPr lang="ru-RU" dirty="0" smtClean="0"/>
              <a:t>Полицейский – опасная и рискованная профессия в области охраны общественного порядка.</a:t>
            </a:r>
          </a:p>
          <a:p>
            <a:r>
              <a:rPr lang="ru-RU" dirty="0" smtClean="0"/>
              <a:t>Полицейский может работать в различных органах Министерства внутренних дел.</a:t>
            </a:r>
            <a:endParaRPr lang="ru-RU" dirty="0"/>
          </a:p>
        </p:txBody>
      </p:sp>
      <p:pic>
        <p:nvPicPr>
          <p:cNvPr id="7170" name="Picture 2" descr="C:\Users\user\Desktop\картинки полиция\3.jpg"/>
          <p:cNvPicPr>
            <a:picLocks noChangeAspect="1" noChangeArrowheads="1"/>
          </p:cNvPicPr>
          <p:nvPr/>
        </p:nvPicPr>
        <p:blipFill>
          <a:blip r:embed="rId2" cstate="print"/>
          <a:srcRect/>
          <a:stretch>
            <a:fillRect/>
          </a:stretch>
        </p:blipFill>
        <p:spPr bwMode="auto">
          <a:xfrm>
            <a:off x="2123728" y="3645024"/>
            <a:ext cx="5616624" cy="32129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Квалификационные требования</a:t>
            </a:r>
            <a:endParaRPr lang="ru-RU" dirty="0"/>
          </a:p>
        </p:txBody>
      </p:sp>
      <p:sp>
        <p:nvSpPr>
          <p:cNvPr id="3" name="Содержимое 2"/>
          <p:cNvSpPr>
            <a:spLocks noGrp="1"/>
          </p:cNvSpPr>
          <p:nvPr>
            <p:ph idx="1"/>
          </p:nvPr>
        </p:nvSpPr>
        <p:spPr/>
        <p:txBody>
          <a:bodyPr>
            <a:normAutofit fontScale="92500" lnSpcReduction="10000"/>
          </a:bodyPr>
          <a:lstStyle/>
          <a:p>
            <a:pPr>
              <a:buNone/>
            </a:pPr>
            <a:r>
              <a:rPr lang="ru-RU" dirty="0" smtClean="0"/>
              <a:t>Полицейский должен иметь:</a:t>
            </a:r>
          </a:p>
          <a:p>
            <a:pPr>
              <a:buNone/>
            </a:pPr>
            <a:r>
              <a:rPr lang="ru-RU" dirty="0" smtClean="0"/>
              <a:t> - Высшее юридическое либо среднее профессиональное образование</a:t>
            </a:r>
          </a:p>
          <a:p>
            <a:pPr>
              <a:buNone/>
            </a:pPr>
            <a:r>
              <a:rPr lang="ru-RU" dirty="0" smtClean="0"/>
              <a:t> - Пройти обучение в центре профессиональной подготовки</a:t>
            </a:r>
          </a:p>
          <a:p>
            <a:pPr>
              <a:buNone/>
            </a:pPr>
            <a:r>
              <a:rPr lang="ru-RU" dirty="0" smtClean="0"/>
              <a:t> - Полицейский должен обладать навыками работы с огнестрельным оружием, рукопашной борьбы, оказания первой медицинской помощи, физической силой и выносливостью.</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Различные направления этой профессии</a:t>
            </a:r>
            <a:endParaRPr lang="ru-RU" dirty="0"/>
          </a:p>
        </p:txBody>
      </p:sp>
      <p:sp>
        <p:nvSpPr>
          <p:cNvPr id="3" name="Содержимое 2"/>
          <p:cNvSpPr>
            <a:spLocks noGrp="1"/>
          </p:cNvSpPr>
          <p:nvPr>
            <p:ph idx="1"/>
          </p:nvPr>
        </p:nvSpPr>
        <p:spPr>
          <a:xfrm>
            <a:off x="1435608" y="1447800"/>
            <a:ext cx="4000488" cy="2197224"/>
          </a:xfrm>
        </p:spPr>
        <p:txBody>
          <a:bodyPr>
            <a:normAutofit fontScale="55000" lnSpcReduction="20000"/>
          </a:bodyPr>
          <a:lstStyle/>
          <a:p>
            <a:r>
              <a:rPr lang="ru-RU" dirty="0" smtClean="0"/>
              <a:t>Участковый</a:t>
            </a:r>
          </a:p>
          <a:p>
            <a:r>
              <a:rPr lang="ru-RU" dirty="0" smtClean="0"/>
              <a:t>Полицейский ИВС</a:t>
            </a:r>
          </a:p>
          <a:p>
            <a:r>
              <a:rPr lang="ru-RU" dirty="0" smtClean="0"/>
              <a:t>Следователь</a:t>
            </a:r>
          </a:p>
          <a:p>
            <a:r>
              <a:rPr lang="ru-RU" dirty="0" smtClean="0"/>
              <a:t>Оперативный работник</a:t>
            </a:r>
          </a:p>
          <a:p>
            <a:r>
              <a:rPr lang="ru-RU" dirty="0" smtClean="0"/>
              <a:t>Эксперты – криминалисты</a:t>
            </a:r>
          </a:p>
          <a:p>
            <a:r>
              <a:rPr lang="ru-RU" dirty="0" smtClean="0"/>
              <a:t>ППСП</a:t>
            </a:r>
          </a:p>
          <a:p>
            <a:r>
              <a:rPr lang="ru-RU" dirty="0" smtClean="0"/>
              <a:t>ДПС и т.д.</a:t>
            </a:r>
            <a:endParaRPr lang="ru-RU" dirty="0"/>
          </a:p>
        </p:txBody>
      </p:sp>
      <p:pic>
        <p:nvPicPr>
          <p:cNvPr id="8194" name="Picture 2" descr="C:\Users\user\Desktop\картинки полиция\4.jpg"/>
          <p:cNvPicPr>
            <a:picLocks noChangeAspect="1" noChangeArrowheads="1"/>
          </p:cNvPicPr>
          <p:nvPr/>
        </p:nvPicPr>
        <p:blipFill>
          <a:blip r:embed="rId2" cstate="print"/>
          <a:srcRect/>
          <a:stretch>
            <a:fillRect/>
          </a:stretch>
        </p:blipFill>
        <p:spPr bwMode="auto">
          <a:xfrm>
            <a:off x="5364088" y="1412776"/>
            <a:ext cx="3024336" cy="2136651"/>
          </a:xfrm>
          <a:prstGeom prst="rect">
            <a:avLst/>
          </a:prstGeom>
          <a:noFill/>
        </p:spPr>
      </p:pic>
      <p:pic>
        <p:nvPicPr>
          <p:cNvPr id="8195" name="Picture 3" descr="C:\Users\user\Desktop\картинки полиция\6.jpg"/>
          <p:cNvPicPr>
            <a:picLocks noChangeAspect="1" noChangeArrowheads="1"/>
          </p:cNvPicPr>
          <p:nvPr/>
        </p:nvPicPr>
        <p:blipFill>
          <a:blip r:embed="rId3" cstate="print"/>
          <a:srcRect/>
          <a:stretch>
            <a:fillRect/>
          </a:stretch>
        </p:blipFill>
        <p:spPr bwMode="auto">
          <a:xfrm>
            <a:off x="1619672" y="3717032"/>
            <a:ext cx="4176464" cy="28803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История профессии</a:t>
            </a:r>
            <a:endParaRPr lang="ru-RU" dirty="0"/>
          </a:p>
        </p:txBody>
      </p:sp>
      <p:sp>
        <p:nvSpPr>
          <p:cNvPr id="3" name="Содержимое 2"/>
          <p:cNvSpPr>
            <a:spLocks noGrp="1"/>
          </p:cNvSpPr>
          <p:nvPr>
            <p:ph idx="1"/>
          </p:nvPr>
        </p:nvSpPr>
        <p:spPr/>
        <p:txBody>
          <a:bodyPr>
            <a:normAutofit fontScale="92500" lnSpcReduction="10000"/>
          </a:bodyPr>
          <a:lstStyle/>
          <a:p>
            <a:r>
              <a:rPr lang="ru-RU" sz="2400" dirty="0" smtClean="0"/>
              <a:t>История доказывает: граждане(подданные)могут многое простить руководителям государства – злоупотребление властью, любовь к роскоши, косноязычие и даже казнокрадство. Но никогда не прощают отсутствия в стране общественного порядка, наличия угрозы их жизни и собственности.</a:t>
            </a:r>
          </a:p>
          <a:p>
            <a:r>
              <a:rPr lang="ru-RU" sz="2400" dirty="0" smtClean="0"/>
              <a:t>Полицейская функция возникла одновременно с появлением государства. Уже в первых государственных образованиях восточных славян (</a:t>
            </a:r>
            <a:r>
              <a:rPr lang="en-US" sz="2400" dirty="0" smtClean="0"/>
              <a:t>VI-VIII</a:t>
            </a:r>
            <a:r>
              <a:rPr lang="ru-RU" sz="2400" dirty="0" smtClean="0"/>
              <a:t> века),позднее в Киевской Руси, функции полиции выполнялись дружиной князя. По мере развития государства полицейские функции в той или иной мере реализовывали различные лица, находящиеся на службе: посадники, волостели, </a:t>
            </a:r>
            <a:r>
              <a:rPr lang="ru-RU" sz="2400" dirty="0" err="1" smtClean="0"/>
              <a:t>тысяцкие,сотские</a:t>
            </a:r>
            <a:r>
              <a:rPr lang="ru-RU" sz="2400" dirty="0" smtClean="0"/>
              <a:t>, старосты, вирники, стрельцы и т. д.</a:t>
            </a:r>
            <a:endParaRPr lang="ru-RU"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922114"/>
          </a:xfrm>
        </p:spPr>
        <p:txBody>
          <a:bodyPr/>
          <a:lstStyle/>
          <a:p>
            <a:r>
              <a:rPr lang="ru-RU" dirty="0" smtClean="0"/>
              <a:t>Функциональные обязанности</a:t>
            </a:r>
            <a:endParaRPr lang="ru-RU" dirty="0"/>
          </a:p>
        </p:txBody>
      </p:sp>
      <p:sp>
        <p:nvSpPr>
          <p:cNvPr id="3" name="Содержимое 2"/>
          <p:cNvSpPr>
            <a:spLocks noGrp="1"/>
          </p:cNvSpPr>
          <p:nvPr>
            <p:ph idx="1"/>
          </p:nvPr>
        </p:nvSpPr>
        <p:spPr>
          <a:xfrm>
            <a:off x="1435608" y="1052736"/>
            <a:ext cx="7498080" cy="2520280"/>
          </a:xfrm>
        </p:spPr>
        <p:txBody>
          <a:bodyPr/>
          <a:lstStyle/>
          <a:p>
            <a:r>
              <a:rPr lang="ru-RU" dirty="0" smtClean="0"/>
              <a:t>Полицейский занимается охраной общественного порядка</a:t>
            </a:r>
          </a:p>
          <a:p>
            <a:r>
              <a:rPr lang="ru-RU" dirty="0" smtClean="0"/>
              <a:t>Обеспечением безопасности объекта на вверенной территории</a:t>
            </a:r>
            <a:endParaRPr lang="ru-RU" dirty="0"/>
          </a:p>
        </p:txBody>
      </p:sp>
      <p:pic>
        <p:nvPicPr>
          <p:cNvPr id="9218" name="Picture 2" descr="C:\Users\user\Desktop\картинки полиция\пол 1.jpeg"/>
          <p:cNvPicPr>
            <a:picLocks noChangeAspect="1" noChangeArrowheads="1"/>
          </p:cNvPicPr>
          <p:nvPr/>
        </p:nvPicPr>
        <p:blipFill>
          <a:blip r:embed="rId2" cstate="print"/>
          <a:srcRect/>
          <a:stretch>
            <a:fillRect/>
          </a:stretch>
        </p:blipFill>
        <p:spPr bwMode="auto">
          <a:xfrm>
            <a:off x="2627784" y="3284984"/>
            <a:ext cx="5112568" cy="3429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4320480" cy="2592288"/>
          </a:xfrm>
        </p:spPr>
        <p:txBody>
          <a:bodyPr>
            <a:normAutofit fontScale="90000"/>
          </a:bodyPr>
          <a:lstStyle/>
          <a:p>
            <a:r>
              <a:rPr lang="ru-RU" dirty="0" smtClean="0"/>
              <a:t>Работа в полиции требует физические и интеллектуальные данные </a:t>
            </a:r>
            <a:endParaRPr lang="ru-RU" dirty="0"/>
          </a:p>
        </p:txBody>
      </p:sp>
      <p:pic>
        <p:nvPicPr>
          <p:cNvPr id="10242" name="Picture 2" descr="C:\Users\user\Desktop\картинки полиция\2.jpg"/>
          <p:cNvPicPr>
            <a:picLocks noGrp="1" noChangeAspect="1" noChangeArrowheads="1"/>
          </p:cNvPicPr>
          <p:nvPr>
            <p:ph idx="1"/>
          </p:nvPr>
        </p:nvPicPr>
        <p:blipFill>
          <a:blip r:embed="rId2" cstate="print"/>
          <a:srcRect/>
          <a:stretch>
            <a:fillRect/>
          </a:stretch>
        </p:blipFill>
        <p:spPr bwMode="auto">
          <a:xfrm>
            <a:off x="1115616" y="3356992"/>
            <a:ext cx="3384376" cy="2736304"/>
          </a:xfrm>
          <a:prstGeom prst="rect">
            <a:avLst/>
          </a:prstGeom>
          <a:noFill/>
        </p:spPr>
      </p:pic>
      <p:pic>
        <p:nvPicPr>
          <p:cNvPr id="10243" name="Picture 3" descr="C:\Users\user\Desktop\картинки полиция\5.jpg"/>
          <p:cNvPicPr>
            <a:picLocks noChangeAspect="1" noChangeArrowheads="1"/>
          </p:cNvPicPr>
          <p:nvPr/>
        </p:nvPicPr>
        <p:blipFill>
          <a:blip r:embed="rId3" cstate="print"/>
          <a:srcRect/>
          <a:stretch>
            <a:fillRect/>
          </a:stretch>
        </p:blipFill>
        <p:spPr bwMode="auto">
          <a:xfrm>
            <a:off x="5076056" y="3356992"/>
            <a:ext cx="3429000" cy="2750567"/>
          </a:xfrm>
          <a:prstGeom prst="rect">
            <a:avLst/>
          </a:prstGeom>
          <a:noFill/>
        </p:spPr>
      </p:pic>
      <p:pic>
        <p:nvPicPr>
          <p:cNvPr id="10244" name="Picture 4" descr="C:\Users\user\Desktop\картинки полиция\6.jpg"/>
          <p:cNvPicPr>
            <a:picLocks noChangeAspect="1" noChangeArrowheads="1"/>
          </p:cNvPicPr>
          <p:nvPr/>
        </p:nvPicPr>
        <p:blipFill>
          <a:blip r:embed="rId4" cstate="print"/>
          <a:srcRect/>
          <a:stretch>
            <a:fillRect/>
          </a:stretch>
        </p:blipFill>
        <p:spPr bwMode="auto">
          <a:xfrm>
            <a:off x="5436096" y="476672"/>
            <a:ext cx="3384376" cy="235344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268760"/>
            <a:ext cx="7498080" cy="1224136"/>
          </a:xfrm>
        </p:spPr>
        <p:txBody>
          <a:bodyPr>
            <a:normAutofit fontScale="90000"/>
          </a:bodyPr>
          <a:lstStyle/>
          <a:p>
            <a:pPr algn="ctr"/>
            <a:r>
              <a:rPr lang="ru-RU" dirty="0" smtClean="0"/>
              <a:t>Всем спасибо за внимание!</a:t>
            </a:r>
            <a:br>
              <a:rPr lang="ru-RU" dirty="0" smtClean="0"/>
            </a:br>
            <a:r>
              <a:rPr lang="ru-RU" dirty="0" smtClean="0"/>
              <a:t>Берегите себя и своих близких!</a:t>
            </a:r>
            <a:br>
              <a:rPr lang="ru-RU" dirty="0" smtClean="0"/>
            </a:br>
            <a:r>
              <a:rPr lang="ru-RU" dirty="0" smtClean="0"/>
              <a:t/>
            </a:r>
            <a:br>
              <a:rPr lang="ru-RU" dirty="0" smtClean="0"/>
            </a:br>
            <a:endParaRPr lang="ru-RU"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6516216" y="4293096"/>
            <a:ext cx="2627784" cy="230425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115616" y="2204864"/>
            <a:ext cx="5328592"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p:spPr>
        <p:txBody>
          <a:bodyPr>
            <a:normAutofit fontScale="90000"/>
          </a:bodyPr>
          <a:lstStyle/>
          <a:p>
            <a:endParaRPr lang="ru-RU" dirty="0"/>
          </a:p>
        </p:txBody>
      </p:sp>
      <p:sp>
        <p:nvSpPr>
          <p:cNvPr id="3" name="Содержимое 2"/>
          <p:cNvSpPr>
            <a:spLocks noGrp="1"/>
          </p:cNvSpPr>
          <p:nvPr>
            <p:ph idx="1"/>
          </p:nvPr>
        </p:nvSpPr>
        <p:spPr>
          <a:xfrm>
            <a:off x="1435608" y="836712"/>
            <a:ext cx="7498080" cy="5411688"/>
          </a:xfrm>
        </p:spPr>
        <p:txBody>
          <a:bodyPr/>
          <a:lstStyle/>
          <a:p>
            <a:endParaRPr lang="ru-RU" dirty="0" smtClean="0"/>
          </a:p>
          <a:p>
            <a:endParaRPr lang="ru-RU" dirty="0" smtClean="0"/>
          </a:p>
          <a:p>
            <a:endParaRPr lang="ru-RU" dirty="0" smtClean="0"/>
          </a:p>
          <a:p>
            <a:endParaRPr lang="ru-RU" dirty="0" smtClean="0"/>
          </a:p>
          <a:p>
            <a:pPr>
              <a:buNone/>
            </a:pPr>
            <a:endParaRPr lang="ru-RU" dirty="0" smtClean="0"/>
          </a:p>
          <a:p>
            <a:r>
              <a:rPr lang="ru-RU" dirty="0" smtClean="0"/>
              <a:t>В 1715 году Пётр </a:t>
            </a:r>
            <a:r>
              <a:rPr lang="en-US" dirty="0" smtClean="0"/>
              <a:t>I</a:t>
            </a:r>
            <a:r>
              <a:rPr lang="ru-RU" dirty="0" smtClean="0"/>
              <a:t> создал в России службу охраны общественного порядка и назвал её «полицией», что в переводе с греческого означало «управление государством».</a:t>
            </a:r>
            <a:endParaRPr lang="ru-RU" dirty="0"/>
          </a:p>
        </p:txBody>
      </p:sp>
      <p:pic>
        <p:nvPicPr>
          <p:cNvPr id="1026" name="Picture 2" descr="C:\Users\user\Desktop\картинки полиция\петр 1.jpg"/>
          <p:cNvPicPr>
            <a:picLocks noChangeAspect="1" noChangeArrowheads="1"/>
          </p:cNvPicPr>
          <p:nvPr/>
        </p:nvPicPr>
        <p:blipFill>
          <a:blip r:embed="rId3" cstate="print"/>
          <a:srcRect/>
          <a:stretch>
            <a:fillRect/>
          </a:stretch>
        </p:blipFill>
        <p:spPr bwMode="auto">
          <a:xfrm>
            <a:off x="2987824" y="0"/>
            <a:ext cx="3312368" cy="36450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2074"/>
          </a:xfrm>
        </p:spPr>
        <p:txBody>
          <a:bodyPr>
            <a:normAutofit fontScale="90000"/>
          </a:bodyPr>
          <a:lstStyle/>
          <a:p>
            <a:endParaRPr lang="ru-RU" dirty="0"/>
          </a:p>
        </p:txBody>
      </p:sp>
      <p:sp>
        <p:nvSpPr>
          <p:cNvPr id="3" name="Содержимое 2"/>
          <p:cNvSpPr>
            <a:spLocks noGrp="1"/>
          </p:cNvSpPr>
          <p:nvPr>
            <p:ph idx="1"/>
          </p:nvPr>
        </p:nvSpPr>
        <p:spPr>
          <a:xfrm>
            <a:off x="1403648" y="620688"/>
            <a:ext cx="4176464" cy="5627712"/>
          </a:xfrm>
        </p:spPr>
        <p:txBody>
          <a:bodyPr>
            <a:noAutofit/>
          </a:bodyPr>
          <a:lstStyle/>
          <a:p>
            <a:r>
              <a:rPr lang="ru-RU" sz="2400" dirty="0" smtClean="0"/>
              <a:t>Петр Великий подчинил исполнительную полицию наблюдению воевод и губернаторов.  Для Петербурга в 1718 г. был назначен </a:t>
            </a:r>
            <a:r>
              <a:rPr lang="ru-RU" sz="2400" dirty="0" err="1" smtClean="0"/>
              <a:t>генерал-полициймейстером</a:t>
            </a:r>
            <a:r>
              <a:rPr lang="ru-RU" sz="2400" dirty="0" smtClean="0"/>
              <a:t> генерал-адъютант </a:t>
            </a:r>
            <a:r>
              <a:rPr lang="ru-RU" sz="2400" dirty="0" err="1" smtClean="0"/>
              <a:t>Дивиер</a:t>
            </a:r>
            <a:r>
              <a:rPr lang="ru-RU" sz="2400" dirty="0" smtClean="0"/>
              <a:t>; ему были подчинены канцелярия и </a:t>
            </a:r>
            <a:r>
              <a:rPr lang="ru-RU" sz="2400" dirty="0" err="1" smtClean="0"/>
              <a:t>полициймейстер</a:t>
            </a:r>
            <a:r>
              <a:rPr lang="ru-RU" sz="2400" dirty="0" smtClean="0"/>
              <a:t>, а низший полицейский персонал составили избиравшиеся жителями старосты, десятские и караульщики, вооруженные ружьями.</a:t>
            </a:r>
          </a:p>
          <a:p>
            <a:endParaRPr lang="ru-RU" sz="2400" dirty="0"/>
          </a:p>
        </p:txBody>
      </p:sp>
      <p:pic>
        <p:nvPicPr>
          <p:cNvPr id="4" name="Picture 2" descr="C:\Documents and Settings\Хозяин\Рабочий стол\макс\1354772920_1.jpg"/>
          <p:cNvPicPr>
            <a:picLocks noChangeAspect="1" noChangeArrowheads="1"/>
          </p:cNvPicPr>
          <p:nvPr/>
        </p:nvPicPr>
        <p:blipFill>
          <a:blip r:embed="rId2" cstate="print"/>
          <a:srcRect/>
          <a:stretch>
            <a:fillRect/>
          </a:stretch>
        </p:blipFill>
        <p:spPr bwMode="auto">
          <a:xfrm>
            <a:off x="5652120" y="1052736"/>
            <a:ext cx="3318847" cy="43204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История возникновения полиции</a:t>
            </a:r>
            <a:endParaRPr lang="ru-RU" dirty="0"/>
          </a:p>
        </p:txBody>
      </p:sp>
      <p:sp>
        <p:nvSpPr>
          <p:cNvPr id="3" name="Содержимое 2"/>
          <p:cNvSpPr>
            <a:spLocks noGrp="1"/>
          </p:cNvSpPr>
          <p:nvPr>
            <p:ph idx="1"/>
          </p:nvPr>
        </p:nvSpPr>
        <p:spPr/>
        <p:txBody>
          <a:bodyPr>
            <a:normAutofit fontScale="85000" lnSpcReduction="10000"/>
          </a:bodyPr>
          <a:lstStyle/>
          <a:p>
            <a:r>
              <a:rPr lang="ru-RU" dirty="0" smtClean="0"/>
              <a:t>В 1721 г. была учреждена в Москве полицмейстерская канцелярия под начальством </a:t>
            </a:r>
            <a:r>
              <a:rPr lang="ru-RU" dirty="0" err="1" smtClean="0"/>
              <a:t>обер-полицеймейстера</a:t>
            </a:r>
            <a:r>
              <a:rPr lang="ru-RU" dirty="0" smtClean="0"/>
              <a:t>. К отправлению полицейских функций, особенно для поимки разбойников, воров и злых людей, призывались и воинские команды . Для этой же цели офицеры должны были призывать из числа жителей «угодных людей». Даже при земских комиссарах, органах финансового ведомства, состояли «три человека подчиненных служителей», которые обязаны были ловить лихих людей.</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История возникновения полиции</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По Учреждению о губерниях (1775 г.) полицейская деятельность в губернии была вверена губернатору и губернскому правлению под главным ведением генерал-губернатора. В городе полицейское управление было поручено городничему, в уезде — нижнему земскому суду , в Петербурге — </a:t>
            </a:r>
            <a:r>
              <a:rPr lang="ru-RU" dirty="0" err="1" smtClean="0"/>
              <a:t>обер-полицеймейстеру</a:t>
            </a:r>
            <a:r>
              <a:rPr lang="ru-RU" dirty="0" smtClean="0"/>
              <a:t>. Городничий и земский суд под начальством губернского правления ведали полицейские дела: охранение благочиния, порядка и приведение в исполнение решений высших присутственных мест. </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История возникновения полиции</a:t>
            </a:r>
            <a:endParaRPr lang="ru-RU" dirty="0"/>
          </a:p>
        </p:txBody>
      </p:sp>
      <p:sp>
        <p:nvSpPr>
          <p:cNvPr id="3" name="Содержимое 2"/>
          <p:cNvSpPr>
            <a:spLocks noGrp="1"/>
          </p:cNvSpPr>
          <p:nvPr>
            <p:ph idx="1"/>
          </p:nvPr>
        </p:nvSpPr>
        <p:spPr>
          <a:xfrm>
            <a:off x="1435608" y="1447800"/>
            <a:ext cx="7498080" cy="1837184"/>
          </a:xfrm>
        </p:spPr>
        <p:txBody>
          <a:bodyPr/>
          <a:lstStyle/>
          <a:p>
            <a:r>
              <a:rPr lang="ru-RU" dirty="0" smtClean="0"/>
              <a:t>В 1787 г. на старшин и старост было возложено охранение безопасности в казенных селениях. </a:t>
            </a:r>
          </a:p>
          <a:p>
            <a:endParaRPr lang="ru-RU" dirty="0"/>
          </a:p>
        </p:txBody>
      </p:sp>
      <p:pic>
        <p:nvPicPr>
          <p:cNvPr id="4" name="Picture 3" descr="C:\Documents and Settings\Хозяин\Рабочий стол\макс\e464a0e721a0.jpg"/>
          <p:cNvPicPr>
            <a:picLocks noChangeAspect="1" noChangeArrowheads="1"/>
          </p:cNvPicPr>
          <p:nvPr/>
        </p:nvPicPr>
        <p:blipFill>
          <a:blip r:embed="rId2" cstate="print"/>
          <a:srcRect/>
          <a:stretch>
            <a:fillRect/>
          </a:stretch>
        </p:blipFill>
        <p:spPr bwMode="auto">
          <a:xfrm>
            <a:off x="5508104" y="2492896"/>
            <a:ext cx="2891507" cy="41728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История возникновения полиции</a:t>
            </a:r>
            <a:endParaRPr lang="ru-RU" dirty="0"/>
          </a:p>
        </p:txBody>
      </p:sp>
      <p:sp>
        <p:nvSpPr>
          <p:cNvPr id="3" name="Содержимое 2"/>
          <p:cNvSpPr>
            <a:spLocks noGrp="1"/>
          </p:cNvSpPr>
          <p:nvPr>
            <p:ph idx="1"/>
          </p:nvPr>
        </p:nvSpPr>
        <p:spPr>
          <a:xfrm>
            <a:off x="1435608" y="1268760"/>
            <a:ext cx="7498080" cy="2520280"/>
          </a:xfrm>
        </p:spPr>
        <p:txBody>
          <a:bodyPr>
            <a:normAutofit fontScale="70000" lnSpcReduction="20000"/>
          </a:bodyPr>
          <a:lstStyle/>
          <a:p>
            <a:r>
              <a:rPr lang="ru-RU" sz="3400" dirty="0" smtClean="0"/>
              <a:t>Петр Великий и Екатерина II   стремились выделить полицию из других отраслей управления, привлечь к полицейскому управлению общественные элементы, организовав местные учреждения на сословных началах (</a:t>
            </a:r>
            <a:r>
              <a:rPr lang="ru-RU" sz="3400" dirty="0" err="1" smtClean="0"/>
              <a:t>бурмистерская</a:t>
            </a:r>
            <a:r>
              <a:rPr lang="ru-RU" sz="3400" dirty="0" smtClean="0"/>
              <a:t> палата в Москве, земские избы, городовые магистраты — при Петре Великом).</a:t>
            </a:r>
          </a:p>
          <a:p>
            <a:endParaRPr lang="ru-RU" dirty="0"/>
          </a:p>
        </p:txBody>
      </p:sp>
      <p:pic>
        <p:nvPicPr>
          <p:cNvPr id="4" name="Picture 2" descr="C:\Documents and Settings\Хозяин\Рабочий стол\макс\екат 2.jpg"/>
          <p:cNvPicPr>
            <a:picLocks noChangeAspect="1" noChangeArrowheads="1"/>
          </p:cNvPicPr>
          <p:nvPr/>
        </p:nvPicPr>
        <p:blipFill>
          <a:blip r:embed="rId2" cstate="print"/>
          <a:srcRect/>
          <a:stretch>
            <a:fillRect/>
          </a:stretch>
        </p:blipFill>
        <p:spPr bwMode="auto">
          <a:xfrm>
            <a:off x="5508104" y="3212976"/>
            <a:ext cx="2584187" cy="32849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История возникновения полиции</a:t>
            </a:r>
            <a:endParaRPr lang="ru-RU" dirty="0"/>
          </a:p>
        </p:txBody>
      </p:sp>
      <p:sp>
        <p:nvSpPr>
          <p:cNvPr id="3" name="Содержимое 2"/>
          <p:cNvSpPr>
            <a:spLocks noGrp="1"/>
          </p:cNvSpPr>
          <p:nvPr>
            <p:ph idx="1"/>
          </p:nvPr>
        </p:nvSpPr>
        <p:spPr>
          <a:xfrm>
            <a:off x="1435608" y="1447800"/>
            <a:ext cx="7498080" cy="2269232"/>
          </a:xfrm>
        </p:spPr>
        <p:txBody>
          <a:bodyPr>
            <a:normAutofit fontScale="77500" lnSpcReduction="20000"/>
          </a:bodyPr>
          <a:lstStyle/>
          <a:p>
            <a:r>
              <a:rPr lang="ru-RU" dirty="0" smtClean="0"/>
              <a:t>Указами императора Павла I в Петербург и Москву были назначены военные губернаторы, а в важнейшие губернские города — военные коменданты, которым и подчинена была полиция. Радикальной реорганизации подверглась столичная полиция. </a:t>
            </a:r>
          </a:p>
          <a:p>
            <a:endParaRPr lang="ru-RU" dirty="0"/>
          </a:p>
        </p:txBody>
      </p:sp>
      <p:pic>
        <p:nvPicPr>
          <p:cNvPr id="4" name="Picture 2" descr="C:\Documents and Settings\Хозяин\Рабочий стол\макс\1267597329_romanovy_5.jpg"/>
          <p:cNvPicPr>
            <a:picLocks noChangeAspect="1" noChangeArrowheads="1"/>
          </p:cNvPicPr>
          <p:nvPr/>
        </p:nvPicPr>
        <p:blipFill>
          <a:blip r:embed="rId2" cstate="print"/>
          <a:srcRect/>
          <a:stretch>
            <a:fillRect/>
          </a:stretch>
        </p:blipFill>
        <p:spPr bwMode="auto">
          <a:xfrm>
            <a:off x="5508104" y="3068960"/>
            <a:ext cx="3096344" cy="352839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233</TotalTime>
  <Words>717</Words>
  <Application>Microsoft Office PowerPoint</Application>
  <PresentationFormat>Экран (4:3)</PresentationFormat>
  <Paragraphs>68</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Солнцестояние</vt:lpstr>
      <vt:lpstr>ЭКСКУРСИЯ В ПОЛИЦИЮ</vt:lpstr>
      <vt:lpstr>История профессии</vt:lpstr>
      <vt:lpstr>Слайд 3</vt:lpstr>
      <vt:lpstr>Слайд 4</vt:lpstr>
      <vt:lpstr>История возникновения полиции</vt:lpstr>
      <vt:lpstr>История возникновения полиции</vt:lpstr>
      <vt:lpstr>История возникновения полиции</vt:lpstr>
      <vt:lpstr>История возникновения полиции</vt:lpstr>
      <vt:lpstr>История возникновения полиции</vt:lpstr>
      <vt:lpstr>История возникновения полиции</vt:lpstr>
      <vt:lpstr>История возникновения полиции</vt:lpstr>
      <vt:lpstr>Самые известные милиционеры прошлых лет.</vt:lpstr>
      <vt:lpstr>Самые известные милиционеры прошлых лет.</vt:lpstr>
      <vt:lpstr>Самые известные милиционеры прошлых лет.</vt:lpstr>
      <vt:lpstr>Милиционер в литературе и кино</vt:lpstr>
      <vt:lpstr>Министр внутренних дел Российской Федерации</vt:lpstr>
      <vt:lpstr>Полицейский</vt:lpstr>
      <vt:lpstr>Квалификационные требования</vt:lpstr>
      <vt:lpstr>Различные направления этой профессии</vt:lpstr>
      <vt:lpstr>Функциональные обязанности</vt:lpstr>
      <vt:lpstr>Работа в полиции требует физические и интеллектуальные данные </vt:lpstr>
      <vt:lpstr>Всем спасибо за внимание! Берегите себя и своих близких!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ЭКСКУРСИЯ В ПОЛИЦИЮ</dc:title>
  <dc:creator>user</dc:creator>
  <cp:lastModifiedBy>user</cp:lastModifiedBy>
  <cp:revision>24</cp:revision>
  <dcterms:created xsi:type="dcterms:W3CDTF">2017-01-22T20:22:52Z</dcterms:created>
  <dcterms:modified xsi:type="dcterms:W3CDTF">2017-02-06T10:31:31Z</dcterms:modified>
</cp:coreProperties>
</file>