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89" autoAdjust="0"/>
  </p:normalViewPr>
  <p:slideViewPr>
    <p:cSldViewPr snapToGrid="0">
      <p:cViewPr varScale="1">
        <p:scale>
          <a:sx n="75" d="100"/>
          <a:sy n="75" d="100"/>
        </p:scale>
        <p:origin x="284" y="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96AF6B-8DE6-8B4B-1DF4-F0B6B48CAD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E2EBDDC-2B71-741B-44BA-5363DF2D51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EE8D58-D242-5C8A-18DA-94EE0E7E2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648A1F-96A8-A860-8B90-BE10D0C5F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6C11507-1529-C5ED-6B59-7D189B8A2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888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4E8196-39D3-17CD-8858-A987D1442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7CB2C2-1D5A-9EEC-E33F-6E035613C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AFA29B-B1AD-793E-91BD-BFF53642D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EC3089-8E9E-3F19-3037-A7B9278A4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FA9F4D-FEC9-A5B9-57C2-6E0FD3923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225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5BE362-135A-13A3-0CAB-FC48CC2CC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15D6A05-68E0-1A11-F0D1-7868772F93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66F5F9-0046-A3D0-E768-7E874184A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147FB7-EFA7-8CFF-B197-9E1A7D912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B7C990-F8E0-4C57-56A3-6042AA22C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040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7EE7C9-40EB-2902-6D65-089C06716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83059A-929F-8775-8ED6-1C7CBE4E1B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73B65F8-5A8D-88A1-820D-9C3BDA8A96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EC8251-5F4C-9050-99A7-A3FDA566D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3A759CA-3F3A-FA11-C9FF-FFBB0C903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0B9A430-C3F9-39EF-61CB-00ED544C1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030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5C1F6F-AEA5-0929-4E9E-D27D8A05F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29FECEA-B618-FE2C-FF94-5136F50A5A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1A336F2-6E08-E246-65E0-4E50148B5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65B3DA7-522B-2279-B333-AB9454A418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EB8FA4C-A596-0A58-AFE2-22A4636E51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AB46336-694D-A741-BE62-4895FF9D3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89EFB3F-8B52-551A-F7CA-A0DF7A837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1573137-6068-431A-7B3D-F59747BF9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038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3387C9-FDA0-41CF-F92B-72CDC4917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232DB46-A429-1BD5-F356-F67769369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45AFFC8-2825-72B7-CB0A-A5B46013C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8E3134A-4230-E378-4E6E-0F9FED358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93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F4E3EBC-B7B1-B857-0E89-AB2A18181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43440D1-C8E5-F12F-5A4E-77933B449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B2FF68F-2B34-437F-97FA-34AFE8356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80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006B6F-9B23-5757-ECE3-402A0FB6A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FAB3B7F-9B9E-AFE7-6F2A-46A465EF1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530B63D-930B-B0A0-98A5-A1864F677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0A14B99-BFC2-CA87-95EF-5125C0E91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4311940-8026-38FD-98B5-F0425AA67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7DCF83C-A2EB-6B3C-D35F-055A2B655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350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6A7B77-7652-0B21-CDA8-B6DD90F58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E25D63-FEE5-B8C3-EF42-EF562980D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CFCCEFF-3B7B-0BB0-1192-512F2B8029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1891F83-A78C-824E-A370-6A04E4606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7ED1672-4B48-CA50-AF30-50142C936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320BD5-EF6C-4FBC-1906-7A042ACE8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789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2003BB-AF97-64E4-2208-42D4205B3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5C5570-0A1D-A863-6656-1BD8436144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BC8252-AE3A-81F5-559D-AD2FD1E36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8D40AB-9EA0-7131-C0EA-75ECA1EFB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77FBE2-C86F-62E5-2A30-3914DF8EA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3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EF3394E-39F7-E831-C181-21C87838FE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5D9B052-5F22-E258-B22E-F8B5974BCE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4ECBB3C-E4EA-5559-B860-E6F93ED81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33DC23-7D63-F2D5-F428-535249D0D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FC54A1-271A-FF5F-0EFB-9008427E6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322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3A4347-51C3-F45F-7000-D85CED71A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6564F6-85CC-B92F-76E5-D6A4CB7D67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849FEEA-9E4D-14C7-2BF0-0C1A52D5E2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6FB2A-29E1-4383-97FE-FBF504088DB3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B7AB3F-DFA6-A4C5-1AAB-9F23ACABF6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16429C-BF21-C7AF-D5CA-34CD530344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3DD42-13E4-47DD-B4E9-11465E6E9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223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rdm-smol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8DA774-4E42-5FDE-1567-268F379AF989}"/>
              </a:ext>
            </a:extLst>
          </p:cNvPr>
          <p:cNvSpPr txBox="1"/>
          <p:nvPr/>
        </p:nvSpPr>
        <p:spPr>
          <a:xfrm>
            <a:off x="1143000" y="203200"/>
            <a:ext cx="961813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cap="all" dirty="0">
                <a:latin typeface="+mn-lt"/>
                <a:cs typeface="+mn-cs"/>
              </a:rPr>
              <a:t>МУНИЦИПАЛЬНОЕ БЮДЖЕТНОЕ УЧРЕЖДЕНИЕ ДОПОЛНИТЕЛЬНОГО ОБРАЗОВАНИЯ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cap="all" dirty="0">
                <a:latin typeface="+mn-lt"/>
                <a:cs typeface="+mn-cs"/>
              </a:rPr>
              <a:t>"ЦЕНТР РАЗВИТИЯ ДЕТЕЙ И МОЛОДЕЖИ ГОРОДА СМОЛЕНСКА</a:t>
            </a:r>
          </a:p>
          <a:p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15E7D7-8094-9587-295B-E086034120A0}"/>
              </a:ext>
            </a:extLst>
          </p:cNvPr>
          <p:cNvSpPr txBox="1"/>
          <p:nvPr/>
        </p:nvSpPr>
        <p:spPr>
          <a:xfrm>
            <a:off x="440267" y="2032000"/>
            <a:ext cx="108288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effectLst/>
                <a:ea typeface="Calibri" panose="020F0502020204030204" pitchFamily="34" charset="0"/>
              </a:rPr>
              <a:t>Тема: «Обсуждение цикла обучающих мероприятий по внедрению интеграционной модели социального проектирования в образовательных организациях города и региона»</a:t>
            </a:r>
            <a:endParaRPr lang="ru-RU" sz="2800" b="1" dirty="0">
              <a:effectLst/>
              <a:ea typeface="宋体" panose="02010600030101010101" pitchFamily="2" charset="-1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3FCF45-9BF2-5CD3-0739-F7A944D7123B}"/>
              </a:ext>
            </a:extLst>
          </p:cNvPr>
          <p:cNvSpPr txBox="1"/>
          <p:nvPr/>
        </p:nvSpPr>
        <p:spPr>
          <a:xfrm>
            <a:off x="8635999" y="4377267"/>
            <a:ext cx="28786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/>
              <a:t>Педагог-психолог:</a:t>
            </a:r>
          </a:p>
          <a:p>
            <a:pPr algn="just"/>
            <a:r>
              <a:rPr lang="ru-RU" sz="2000" b="1" dirty="0"/>
              <a:t>Сайфулина Ж.В.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0EFD47-99DF-D563-BCB9-FE828C416D34}"/>
              </a:ext>
            </a:extLst>
          </p:cNvPr>
          <p:cNvSpPr txBox="1"/>
          <p:nvPr/>
        </p:nvSpPr>
        <p:spPr>
          <a:xfrm>
            <a:off x="3835400" y="6121400"/>
            <a:ext cx="48005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Смоленск 2024 г.</a:t>
            </a:r>
          </a:p>
        </p:txBody>
      </p:sp>
    </p:spTree>
    <p:extLst>
      <p:ext uri="{BB962C8B-B14F-4D97-AF65-F5344CB8AC3E}">
        <p14:creationId xmlns:p14="http://schemas.microsoft.com/office/powerpoint/2010/main" val="1812442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F42FF4-B74F-9614-CDCF-F9C381164197}"/>
              </a:ext>
            </a:extLst>
          </p:cNvPr>
          <p:cNvSpPr txBox="1"/>
          <p:nvPr/>
        </p:nvSpPr>
        <p:spPr>
          <a:xfrm>
            <a:off x="795867" y="2294467"/>
            <a:ext cx="1047326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Модель «Школа – учреждения дополнительного образования».</a:t>
            </a:r>
          </a:p>
          <a:p>
            <a:pPr marL="342900" indent="-342900">
              <a:buFontTx/>
              <a:buAutoNum type="arabicPeriod"/>
            </a:pPr>
            <a:r>
              <a:rPr lang="ru-RU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Модель «Школа - социокультурный центр»</a:t>
            </a:r>
            <a:endParaRPr lang="ru-RU" sz="24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Модель «Школа – учреждение дополнительного образования - социокультурный центр».</a:t>
            </a:r>
          </a:p>
          <a:p>
            <a:pPr marL="342900" indent="-342900">
              <a:buFontTx/>
              <a:buAutoNum type="arabicPeriod"/>
            </a:pPr>
            <a:r>
              <a:rPr lang="ru-RU" sz="2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Модель организации социального партнёрства.</a:t>
            </a:r>
          </a:p>
          <a:p>
            <a:pPr marL="342900" indent="-342900">
              <a:buFontTx/>
              <a:buAutoNum type="arabicPeriod"/>
            </a:pPr>
            <a:r>
              <a:rPr lang="ru-RU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Модель кластерной консолидации.</a:t>
            </a:r>
          </a:p>
          <a:p>
            <a:pPr marL="342900" indent="-342900">
              <a:buFontTx/>
              <a:buAutoNum type="arabicPeriod"/>
            </a:pPr>
            <a:r>
              <a:rPr lang="ru-RU" sz="2400" b="1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Модель</a:t>
            </a:r>
            <a:r>
              <a:rPr lang="ru-RU" sz="24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«Школа-комплекс</a:t>
            </a:r>
            <a:r>
              <a:rPr lang="ru-RU" sz="2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детский сад, гимназия, дополнительное образование» </a:t>
            </a:r>
          </a:p>
          <a:p>
            <a:pPr marL="342900" indent="-342900">
              <a:buFontTx/>
              <a:buAutoNum type="arabicPeriod"/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63A9DD-E65F-051D-7BDA-4262480D4A98}"/>
              </a:ext>
            </a:extLst>
          </p:cNvPr>
          <p:cNvSpPr txBox="1"/>
          <p:nvPr/>
        </p:nvSpPr>
        <p:spPr>
          <a:xfrm>
            <a:off x="1193800" y="524933"/>
            <a:ext cx="83396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ариативные модели интеграции</a:t>
            </a:r>
          </a:p>
          <a:p>
            <a:pPr algn="ctr"/>
            <a:endParaRPr lang="ru-RU" sz="28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05F8EE-7493-7918-B9E1-5CA410886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6599" y="214586"/>
            <a:ext cx="2286000" cy="181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3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06AED3-9B84-E9D0-88E2-A576E0D47FA8}"/>
              </a:ext>
            </a:extLst>
          </p:cNvPr>
          <p:cNvSpPr txBox="1"/>
          <p:nvPr/>
        </p:nvSpPr>
        <p:spPr>
          <a:xfrm>
            <a:off x="651933" y="381000"/>
            <a:ext cx="104902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Обучающая программа для подростков </a:t>
            </a:r>
          </a:p>
          <a:p>
            <a:pPr algn="ctr"/>
            <a:r>
              <a:rPr lang="ru-RU" sz="2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«Дороги, которые мы выбираем»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B89F27-F71B-5F9E-11F5-3399EA035275}"/>
              </a:ext>
            </a:extLst>
          </p:cNvPr>
          <p:cNvSpPr txBox="1"/>
          <p:nvPr/>
        </p:nvSpPr>
        <p:spPr>
          <a:xfrm>
            <a:off x="262467" y="1693333"/>
            <a:ext cx="11489266" cy="7736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Цель: формирование у подростков навыков, необходимых для участия в социально-значимой проектной деятельности </a:t>
            </a:r>
          </a:p>
          <a:p>
            <a:pPr algn="just">
              <a:spcAft>
                <a:spcPts val="80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</a:rPr>
              <a:t>Цикл состоит из 8 обучающих занятий</a:t>
            </a:r>
          </a:p>
          <a:p>
            <a:pPr marL="457200" indent="-457200" algn="just">
              <a:spcAft>
                <a:spcPts val="800"/>
              </a:spcAft>
              <a:buFont typeface="+mj-lt"/>
              <a:buAutoNum type="arabicPeriod"/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Занятие на тему: «Будем знакомы!»;</a:t>
            </a:r>
            <a:endParaRPr lang="ru-RU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800"/>
              </a:spcAft>
              <a:buFont typeface="+mj-lt"/>
              <a:buAutoNum type="arabicPeriod"/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Занятие на тему «Все в моих руках»;</a:t>
            </a:r>
          </a:p>
          <a:p>
            <a:pPr marL="457200" indent="-457200">
              <a:spcAft>
                <a:spcPts val="800"/>
              </a:spcAft>
              <a:buFont typeface="+mj-lt"/>
              <a:buAutoNum type="arabicPeriod"/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Занятие на тему «Самоорганизация»;</a:t>
            </a:r>
            <a:endParaRPr lang="ru-RU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800"/>
              </a:spcAft>
              <a:buFont typeface="+mj-lt"/>
              <a:buAutoNum type="arabicPeriod"/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Занятие на тему «Основы социально-значимой деятельности»;</a:t>
            </a:r>
            <a:endParaRPr lang="ru-RU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800"/>
              </a:spcAft>
              <a:buFont typeface="+mj-lt"/>
              <a:buAutoNum type="arabicPeriod"/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Занятие на тему «Конструктор социально-значимой деятельности»;</a:t>
            </a:r>
          </a:p>
          <a:p>
            <a:pPr marL="457200" indent="-457200">
              <a:spcAft>
                <a:spcPts val="800"/>
              </a:spcAft>
              <a:buFont typeface="+mj-lt"/>
              <a:buAutoNum type="arabicPeriod"/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Занятие тему «Основы проектной деятельности»;</a:t>
            </a:r>
            <a:endParaRPr lang="ru-RU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800"/>
              </a:spcAft>
              <a:buFont typeface="+mj-lt"/>
              <a:buAutoNum type="arabicPeriod"/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Занятие на тему «Учусь проектировать»;</a:t>
            </a:r>
            <a:endParaRPr lang="ru-RU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Aft>
                <a:spcPts val="800"/>
              </a:spcAft>
              <a:buFont typeface="+mj-lt"/>
              <a:buAutoNum type="arabicPeriod"/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Занятие «Сила творчества».</a:t>
            </a:r>
            <a:endParaRPr lang="ru-RU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8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ru-RU" sz="2000" b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400" b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2000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8DDD979-138A-9A17-4041-6B1BBA249093}"/>
              </a:ext>
            </a:extLst>
          </p:cNvPr>
          <p:cNvSpPr txBox="1"/>
          <p:nvPr/>
        </p:nvSpPr>
        <p:spPr>
          <a:xfrm>
            <a:off x="1278467" y="355600"/>
            <a:ext cx="883073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Обучающая программа для родителей «Мы вместе»</a:t>
            </a:r>
            <a:endParaRPr lang="ru-RU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EF3CA4-0351-D607-2A5B-C40570F67CE9}"/>
              </a:ext>
            </a:extLst>
          </p:cNvPr>
          <p:cNvSpPr txBox="1"/>
          <p:nvPr/>
        </p:nvSpPr>
        <p:spPr>
          <a:xfrm>
            <a:off x="186268" y="1024467"/>
            <a:ext cx="11853332" cy="1657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Цель: формирование у родителей практических навыков сопровождения индивидуальных траекторий подростков в процессе создания и реализации ими социально-значимых проектов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CE3334-AE74-E39F-7509-6C22C600908D}"/>
              </a:ext>
            </a:extLst>
          </p:cNvPr>
          <p:cNvSpPr txBox="1"/>
          <p:nvPr/>
        </p:nvSpPr>
        <p:spPr>
          <a:xfrm>
            <a:off x="347132" y="2472267"/>
            <a:ext cx="10828867" cy="4782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effectLst/>
                <a:ea typeface="Times New Roman" panose="02020603050405020304" pitchFamily="18" charset="0"/>
              </a:rPr>
              <a:t>Цикл состоит из 5 обучающих занятий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Педагогическое занятие на тему: «Как общаться с подростком и поддержать его в творческих начинаниях»;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2. Ситуационный практикум (отработка практических навыков);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3. Педагогическое занятие на тему: «Проектная деятельность и роль родителей в сопровождении подростка при создании социально-значимого проекта»;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4. Педагогическое занятие на тему: «Сопровождение подростка при создании им социально значимого проекта»;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5. Мастер-класс на тему: «Сила совместного творчества».</a:t>
            </a:r>
          </a:p>
          <a:p>
            <a:endParaRPr lang="ru-RU" sz="2400" b="1" dirty="0">
              <a:effectLst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2959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358C56-8F0C-2402-860F-435533BCFA43}"/>
              </a:ext>
            </a:extLst>
          </p:cNvPr>
          <p:cNvSpPr txBox="1"/>
          <p:nvPr/>
        </p:nvSpPr>
        <p:spPr>
          <a:xfrm>
            <a:off x="296333" y="262467"/>
            <a:ext cx="1076113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Обучающая программа для педагогов </a:t>
            </a:r>
          </a:p>
          <a:p>
            <a:pPr algn="ctr"/>
            <a:r>
              <a:rPr lang="ru-RU" sz="2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«Школа педагогического  сопровождения»</a:t>
            </a:r>
            <a:endParaRPr lang="ru-RU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8C4AF6-1AB4-117B-9536-B14639EE1D12}"/>
              </a:ext>
            </a:extLst>
          </p:cNvPr>
          <p:cNvSpPr txBox="1"/>
          <p:nvPr/>
        </p:nvSpPr>
        <p:spPr>
          <a:xfrm>
            <a:off x="538481" y="2658533"/>
            <a:ext cx="1076113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/>
              <a:t>Цикл состоит из 5 обучающих занятий: </a:t>
            </a:r>
          </a:p>
          <a:p>
            <a:pPr algn="just"/>
            <a:r>
              <a:rPr lang="ru-RU" sz="2400" b="1" dirty="0"/>
              <a:t>1. Педагогическое занятие на тему: «Роль педагога в процессе сопровождения </a:t>
            </a:r>
          </a:p>
          <a:p>
            <a:pPr algn="just"/>
            <a:r>
              <a:rPr lang="ru-RU" sz="2400" b="1" dirty="0"/>
              <a:t>подростков при создании проекта»</a:t>
            </a:r>
          </a:p>
          <a:p>
            <a:pPr algn="just"/>
            <a:r>
              <a:rPr lang="ru-RU" sz="2400" b="1" dirty="0"/>
              <a:t>2. Педагогическое занятие на тему: «Как общаться с подростком и поддержать его в творческих начинаниях» </a:t>
            </a:r>
          </a:p>
          <a:p>
            <a:pPr algn="just"/>
            <a:r>
              <a:rPr lang="ru-RU" sz="2400" b="1" dirty="0"/>
              <a:t>3. Деловая игра «Как мотивировать подростков на участие в разработке и </a:t>
            </a:r>
          </a:p>
          <a:p>
            <a:pPr algn="just"/>
            <a:r>
              <a:rPr lang="ru-RU" sz="2400" b="1" dirty="0"/>
              <a:t>реализации социально значимых проектов» </a:t>
            </a:r>
          </a:p>
          <a:p>
            <a:pPr algn="just"/>
            <a:r>
              <a:rPr lang="ru-RU" sz="2400" b="1" dirty="0"/>
              <a:t>4. Педагогическое занятие на тему: «Разработка социального проекта» </a:t>
            </a:r>
          </a:p>
          <a:p>
            <a:pPr algn="just"/>
            <a:r>
              <a:rPr lang="ru-RU" sz="2400" b="1" dirty="0"/>
              <a:t>5. Педагогическое занятие на тему: «Сопровождение подростка при создании им  социально значимого проекта» </a:t>
            </a: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3540A1-B11D-37F1-E0F6-12F75AFCD4A5}"/>
              </a:ext>
            </a:extLst>
          </p:cNvPr>
          <p:cNvSpPr txBox="1"/>
          <p:nvPr/>
        </p:nvSpPr>
        <p:spPr>
          <a:xfrm>
            <a:off x="538480" y="1312332"/>
            <a:ext cx="11501119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Цель: систематизация знаний педагогов о социальных проектах и формирование навыков сопровождения творческой деятельности подростка при создании им  социально-значимого проекта</a:t>
            </a:r>
          </a:p>
          <a:p>
            <a:pPr>
              <a:spcAft>
                <a:spcPts val="800"/>
              </a:spcAft>
            </a:pPr>
            <a:endParaRPr lang="ru-RU" sz="2400" b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endParaRPr lang="ru-RU" sz="2400" b="1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2833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81BFCA2-E2C9-BFC4-9FF5-F28AFC423EA7}"/>
              </a:ext>
            </a:extLst>
          </p:cNvPr>
          <p:cNvSpPr txBox="1"/>
          <p:nvPr/>
        </p:nvSpPr>
        <p:spPr>
          <a:xfrm>
            <a:off x="101600" y="905933"/>
            <a:ext cx="102615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hlinkClick r:id="rId2"/>
              </a:rPr>
              <a:t>http://crdm-smol.ru</a:t>
            </a:r>
            <a:endParaRPr lang="ru-RU" sz="2800" b="1" dirty="0"/>
          </a:p>
          <a:p>
            <a:r>
              <a:rPr lang="ru-RU" sz="2800" b="1" dirty="0"/>
              <a:t>Раздел инновационная деятельность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CDFEC8-8DA8-AE6A-607C-2B3A5BED1892}"/>
              </a:ext>
            </a:extLst>
          </p:cNvPr>
          <p:cNvSpPr txBox="1"/>
          <p:nvPr/>
        </p:nvSpPr>
        <p:spPr>
          <a:xfrm>
            <a:off x="3556000" y="262467"/>
            <a:ext cx="5063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Адрес сайта</a:t>
            </a:r>
          </a:p>
        </p:txBody>
      </p:sp>
    </p:spTree>
    <p:extLst>
      <p:ext uri="{BB962C8B-B14F-4D97-AF65-F5344CB8AC3E}">
        <p14:creationId xmlns:p14="http://schemas.microsoft.com/office/powerpoint/2010/main" val="39788457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426</Words>
  <Application>Microsoft Office PowerPoint</Application>
  <PresentationFormat>Широкоэкранный</PresentationFormat>
  <Paragraphs>52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宋体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Жанна Сайфулина</dc:creator>
  <cp:lastModifiedBy>Жанна Сайфулина</cp:lastModifiedBy>
  <cp:revision>2</cp:revision>
  <dcterms:created xsi:type="dcterms:W3CDTF">2024-10-21T10:21:36Z</dcterms:created>
  <dcterms:modified xsi:type="dcterms:W3CDTF">2024-10-22T07:45:46Z</dcterms:modified>
</cp:coreProperties>
</file>