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58" r:id="rId5"/>
    <p:sldId id="269" r:id="rId6"/>
    <p:sldId id="259" r:id="rId7"/>
    <p:sldId id="270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B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662AD6-DF11-4166-BB13-B7C2DC1C85E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2907E8-5767-43E7-8DB3-D9B433CD4CB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F9ACF5-4CB0-46D0-AD02-CE58EA358FE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95D6D7-84D5-4D9F-A744-BB99BDF053B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0763AC-06C8-4451-A2F3-405E12434AA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73C27-14F0-4A7B-B2D7-0B54B4D5DE9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1E87AD-BFF7-45D3-88F6-8A2ADCD9E5B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EF4010-7EBC-44E9-8078-A69FE70F0F5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893587-F277-4BC0-A56F-D3DD50BB670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39C4BD-14FC-41AB-B13B-A895BEC8639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9190C5-BECA-4B65-B187-8CA5A0FB3C2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EDBDF49-58E3-4E2F-A776-E96437ADCF5E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692696"/>
            <a:ext cx="8424936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МУНИЦИПАЛЬНОЕ БЮДЖЕТНОЕ ДОШКОЛЬНОЕ ОБЩЕОБРАЗОВАТЕЛЬНОЕ УЧРЕЖДЕНИЕ  ДЕТСКИЙ САД «СЕВЕРЯНОЧКА» С.ГОРКИ, ШУРЫШКАРСКИЙ РАЙОН, ЯНАО</a:t>
            </a:r>
            <a:endParaRPr lang="ru-RU" sz="1600" dirty="0" smtClean="0"/>
          </a:p>
          <a:p>
            <a:r>
              <a:rPr lang="ru-RU" sz="2400" b="1" dirty="0" smtClean="0"/>
              <a:t> </a:t>
            </a:r>
            <a:endParaRPr lang="ru-RU" sz="2400" dirty="0" smtClean="0"/>
          </a:p>
          <a:p>
            <a:r>
              <a:rPr lang="ru-RU" sz="2400" b="1" dirty="0" smtClean="0"/>
              <a:t> </a:t>
            </a:r>
          </a:p>
          <a:p>
            <a:endParaRPr lang="ru-RU" sz="2400" dirty="0" smtClean="0"/>
          </a:p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Mistral" panose="03090702030407020403" pitchFamily="66" charset="0"/>
              </a:rPr>
              <a:t> «ВОЗМОЖНОСТИ </a:t>
            </a:r>
            <a:r>
              <a:rPr lang="ru-RU" sz="3600" b="1" dirty="0">
                <a:solidFill>
                  <a:srgbClr val="FF0000"/>
                </a:solidFill>
                <a:latin typeface="Mistral" panose="03090702030407020403" pitchFamily="66" charset="0"/>
              </a:rPr>
              <a:t>ИСПОЛЬЗОВАНИЯ </a:t>
            </a:r>
            <a:r>
              <a:rPr lang="ru-RU" sz="3600" b="1" dirty="0" smtClean="0">
                <a:solidFill>
                  <a:srgbClr val="FF0000"/>
                </a:solidFill>
                <a:latin typeface="Mistral" panose="03090702030407020403" pitchFamily="66" charset="0"/>
              </a:rPr>
              <a:t>КЕЙС-</a:t>
            </a:r>
            <a:endParaRPr lang="ru-RU" sz="3600" b="1" dirty="0">
              <a:solidFill>
                <a:srgbClr val="FF0000"/>
              </a:solidFill>
              <a:latin typeface="Mistral" panose="03090702030407020403" pitchFamily="66" charset="0"/>
            </a:endParaRPr>
          </a:p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Mistral" panose="03090702030407020403" pitchFamily="66" charset="0"/>
              </a:rPr>
              <a:t>ТЕХНОЛОГИИ  В </a:t>
            </a:r>
            <a:r>
              <a:rPr lang="ru-RU" sz="3600" b="1" dirty="0">
                <a:solidFill>
                  <a:srgbClr val="FF0000"/>
                </a:solidFill>
                <a:latin typeface="Mistral" panose="03090702030407020403" pitchFamily="66" charset="0"/>
              </a:rPr>
              <a:t>ДОУ</a:t>
            </a:r>
            <a:r>
              <a:rPr lang="ru-RU" sz="3600" b="1" dirty="0" smtClean="0">
                <a:solidFill>
                  <a:srgbClr val="FF0000"/>
                </a:solidFill>
                <a:latin typeface="Mistral" panose="03090702030407020403" pitchFamily="66" charset="0"/>
              </a:rPr>
              <a:t>»</a:t>
            </a:r>
          </a:p>
          <a:p>
            <a:pPr algn="ctr"/>
            <a:endParaRPr lang="ru-RU" sz="3600" b="1" dirty="0" smtClean="0">
              <a:solidFill>
                <a:srgbClr val="FF0000"/>
              </a:solidFill>
              <a:latin typeface="Mistral" panose="03090702030407020403" pitchFamily="66" charset="0"/>
            </a:endParaRPr>
          </a:p>
          <a:p>
            <a:pPr algn="ctr"/>
            <a:r>
              <a:rPr lang="ru-RU" sz="2000" b="1" dirty="0" smtClean="0">
                <a:solidFill>
                  <a:srgbClr val="7030A0"/>
                </a:solidFill>
              </a:rPr>
              <a:t>МАСТЕР-КЛАСС ВОСПИТАТЕЛЯ МАДЕЕВОЙ Н.Б.</a:t>
            </a:r>
            <a:endParaRPr lang="ru-RU" sz="2000" dirty="0" smtClean="0">
              <a:solidFill>
                <a:srgbClr val="7030A0"/>
              </a:solidFill>
            </a:endParaRPr>
          </a:p>
          <a:p>
            <a:r>
              <a:rPr lang="ru-RU" sz="2400" b="1" dirty="0" smtClean="0"/>
              <a:t>  </a:t>
            </a:r>
          </a:p>
          <a:p>
            <a:pPr algn="ctr"/>
            <a:r>
              <a:rPr lang="ru-RU" sz="1600" dirty="0" smtClean="0"/>
              <a:t>2020г.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99792" y="404664"/>
            <a:ext cx="268355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Этапы работы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 rot="10800000">
            <a:off x="323528" y="186690"/>
            <a:ext cx="820891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1 этап – 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 rot="10800000" flipV="1">
            <a:off x="323528" y="1422648"/>
            <a:ext cx="8208912" cy="347787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2000" b="1" dirty="0" smtClean="0">
                <a:latin typeface="+mn-lt"/>
                <a:ea typeface="Times New Roman" panose="02020603050405020304" pitchFamily="18" charset="0"/>
              </a:rPr>
              <a:t>1. М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етка красный вопросительный знак – </a:t>
            </a:r>
            <a:r>
              <a:rPr kumimoji="0" lang="ru-RU" alt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это этап предъявления стимульного материала кейса. Воспитатель зачитывает текст, предъявляет картинку и дает вводный рассказ, привлекает ребенка к драматизации и т.д. в зависимости от типа кейса. Самое главное – это погружение ребенка в проблемное поле. И вопрос, который ставит педагог перед детьми, всегда направлен на вычленение проблемы. Используются такие вопросы, как 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Times New Roman" panose="02020603050405020304" pitchFamily="18" charset="0"/>
              </a:rPr>
              <a:t>«Что не правильно делает ребенок?», «Что случилось с ребенком?» </a:t>
            </a:r>
            <a:r>
              <a:rPr kumimoji="0" lang="ru-RU" alt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Педагог задает детям и контент ситуации – сообщает некоторые важные детали о месте или времени, возрасте или занятии человека и </a:t>
            </a:r>
            <a:r>
              <a:rPr kumimoji="0" lang="ru-RU" altLang="ru-RU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т.д</a:t>
            </a:r>
            <a:endParaRPr kumimoji="0" lang="ru-RU" alt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pic>
        <p:nvPicPr>
          <p:cNvPr id="6" name="Рисунок 8" descr="https://st.depositphotos.com/1007168/2990/i/950/depositphotos_29901327-stock-photo-happy-red-question-mar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72716"/>
            <a:ext cx="692150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41784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 rot="10800000">
            <a:off x="247074" y="557828"/>
            <a:ext cx="799288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–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 rot="10800000" flipV="1">
            <a:off x="85910" y="658431"/>
            <a:ext cx="8856984" cy="255454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eaLnBrk="0" hangingPunct="0"/>
            <a:r>
              <a:rPr lang="ru-RU" altLang="ru-RU" sz="2000" b="1" dirty="0">
                <a:latin typeface="Arial" panose="020B0604020202020204" pitchFamily="34" charset="0"/>
                <a:ea typeface="Times New Roman" panose="02020603050405020304" pitchFamily="18" charset="0"/>
              </a:rPr>
              <a:t>2 этап </a:t>
            </a:r>
            <a:endParaRPr lang="ru-RU" altLang="ru-RU" sz="2000" b="1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0" algn="just" eaLnBrk="0" hangingPunct="0"/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метка синий восклицательный знак –</a:t>
            </a:r>
            <a:r>
              <a:rPr kumimoji="0" lang="ru-RU" alt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это этап выявления причинно-следственных связей, условий, влияний, неадекватности и т.п. Используются такие вопросы, как 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«Почему это могло случиться?», «Почему так произошло?» </a:t>
            </a:r>
            <a:r>
              <a:rPr kumimoji="0" lang="ru-RU" alt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Педагог поощряет многообразие версий, ориентирует детей на установление ответственных, на «перебор» причин</a:t>
            </a:r>
          </a:p>
          <a:p>
            <a:pPr lvl="0" algn="just" eaLnBrk="0" hangingPunct="0"/>
            <a:r>
              <a:rPr kumimoji="0" lang="ru-RU" alt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kumimoji="0" lang="ru-RU" alt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2" name="Рисунок 17" descr="http://shool1reut.ucoz.ru/_tbkp/vopros-o-bolvana-3d-2369386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8354947" y="3125367"/>
            <a:ext cx="842814" cy="56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 flipH="1">
            <a:off x="107504" y="3573016"/>
            <a:ext cx="8880286" cy="224676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0" hangingPunct="0"/>
            <a:r>
              <a:rPr lang="ru-RU" altLang="ru-RU" sz="2000" b="1" dirty="0">
                <a:latin typeface="Arial" panose="020B0604020202020204" pitchFamily="34" charset="0"/>
                <a:ea typeface="Times New Roman" panose="02020603050405020304" pitchFamily="18" charset="0"/>
              </a:rPr>
              <a:t>3 этап – </a:t>
            </a:r>
            <a:endParaRPr lang="ru-RU" altLang="ru-RU" sz="2000" b="1" dirty="0">
              <a:latin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метка  зелёный восклицательный знак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– это этап поиска верных и безопасных вариантов поведения. Воспитатель задаёт вопросы типа 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«Как правильно поступить в этой ситуации?»,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уточняет, сам ли ребенок решает проблему или прибегает к помощи взрослого человека. Здесь же педагог уточняет, что нужно изменить в окружающей среде, чтобы она стала безопасной и приятной для жизни.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" name="Рисунок 8" descr="http://shool1reut.ucoz.ru/_tbkp/vopros-o-bolvana-3d-2369386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3212976"/>
            <a:ext cx="792088" cy="743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www.clipartbest.com/cliparts/9Tp/xkd/9Tpxkd6rc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37912" y="404664"/>
            <a:ext cx="453767" cy="678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706024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95536" y="692696"/>
            <a:ext cx="124245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4 этап – </a:t>
            </a:r>
            <a:endParaRPr kumimoji="0" lang="ru-RU" alt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 rot="10800000" flipV="1">
            <a:off x="179512" y="1340768"/>
            <a:ext cx="8640961" cy="378565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метка лист папируса – этап вербализации, этап коллективного творческого решения,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формирования правила на основе пережитого обсуждения, опыта. Педагог предлагает детям-участникам сформулировать правило безопасного поведения, которым бы могли воспользоваться и другие дети, и даже малыши. На этом же этапе происходит 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оценка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работы детей по кейсу со стороны воспитателя и возможно 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самооценка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работы по проблемной практической ситуации. Все правила, которые создают дети, мы рекомендуем записывать в специальную детскую «копилку». Туда же помещать детские рисунки по изученной проблеме. Тогда в группе создаются альбомы, к которым дети могут обратиться в свободной деятельности, рассмотреть или предъявить друг другу.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Рисунок 4" descr="http://www.clipartbest.com/cliparts/4c9/o5q/4c9o5qoyi.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593666"/>
            <a:ext cx="720080" cy="891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544417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772816"/>
            <a:ext cx="8280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>
              <a:spcAft>
                <a:spcPts val="0"/>
              </a:spcAft>
            </a:pPr>
            <a:r>
              <a:rPr lang="ru-RU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Тема: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«Загадочный мир насекомых. Наблюдение за бабочками»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Вы гуляли на улице с ребятами и на клумбе увидели красивую бабочку?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Вопрос: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Что может произойти и к чему может привести, если словить бабочек и принести их в детский сад?» 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Рисунок 2" descr="C:\Users\dom\AppData\Local\Microsoft\Windows\Temporary Internet Files\Content.Word\img11 - копия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9672" y="3429000"/>
            <a:ext cx="1544251" cy="1374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://www.gandex.ru/upl/oboi/gandex.ru-13546_b831668ec3a95c69528838fb70f11516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3374132"/>
            <a:ext cx="1950899" cy="1376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330689" y="467380"/>
            <a:ext cx="35790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Практическая часть</a:t>
            </a:r>
            <a:endParaRPr lang="ru-RU" sz="28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0619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692696"/>
            <a:ext cx="77048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Объединитесь в небольшие группы по три-четыре человека. Задача вашей группы - нарисовать рисунок в газету на тему «Береги все живое».</a:t>
            </a:r>
            <a:r>
              <a:rPr lang="ru-RU" b="1" dirty="0">
                <a:solidFill>
                  <a:srgbClr val="000000"/>
                </a:solidFill>
                <a:latin typeface="Palatino Linotype" panose="02040502050505030304" pitchFamily="18" charset="0"/>
              </a:rPr>
              <a:t> 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 педагога.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На основании подготовленных материалов составить программу «Мы бережем родной край».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Рисунок 2" descr="http://www.penta-club.ru/forum/uploads/post-11269-0-14105200-1322934381_thumb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564904"/>
            <a:ext cx="2221865" cy="147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C:\Users\dom\AppData\Local\Microsoft\Windows\Temporary Internet Files\Content.Word\Слайд1-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2589611"/>
            <a:ext cx="1800200" cy="147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985558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764704"/>
            <a:ext cx="806489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Тема: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«Правильно ли ведет себя ребенок?»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Краткий рассказ педагога: 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Весенняя погода переменчива: то светит теплое солнце, то сбивает с ног ветер, то моросит дождь.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Каждый из вас не раз попадал под теплый веселый летний дождь. Или под осенний моросящий. 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Вопрос: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Давайте подумаем, почему так произошло, к чему может привести, если не спрятаться от дождя и намокнуть? 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Рисунок 2" descr="C:\Users\dom\Desktop\svoi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3356992"/>
            <a:ext cx="1795200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C:\Users\dom\Desktop\Fo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3356991"/>
            <a:ext cx="2277110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965680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836712"/>
            <a:ext cx="756084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Тема НОД: Правила поведения в лесу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Краткий рассказ: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Перед вами птичье гнездо, найденное ребенком в лесу.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Вопрос: правильно ли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повел себя мальчик, потрогав или взяв яйцо из гнезда в руки?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Что может произойти и к чему может привести, если мальчик принесет яйцо домой.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«Как правильно поступить в этой ситуации?»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Рисунок 2" descr="C:\Users\dom\Desktop\maxresdefault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3717032"/>
            <a:ext cx="2196465" cy="1658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C:\Users\dom\Desktop\Eggs-nest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3689430"/>
            <a:ext cx="2171065" cy="1658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007085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889844"/>
            <a:ext cx="7632848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Кейсы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возможно в следующих формах:</a:t>
            </a:r>
          </a:p>
          <a:p>
            <a:pPr marL="34290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Как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составную часть НОД познавательного или речевого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цикла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Как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форму работы, реализуемую в рамках совместной деятельности, образовательной деятельности в режимных моментах. В таком случае использование кейсов может быть рассмотрено как культурная практика, как способ включения детей в творческий процесс по познанию культурной реальности. В этом случае знакомство с кейсами организуется во второй половине дня, планируется в подходящее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время.</a:t>
            </a:r>
          </a:p>
          <a:p>
            <a:pPr marL="34290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Как 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часть </a:t>
            </a:r>
            <a:r>
              <a:rPr lang="ru-RU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проекта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3822400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980728"/>
            <a:ext cx="806489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just">
              <a:spcAft>
                <a:spcPts val="0"/>
              </a:spcAft>
            </a:pPr>
            <a:r>
              <a:rPr lang="ru-RU" sz="2400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Вывод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endParaRPr lang="ru-RU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28600" algn="just">
              <a:spcAft>
                <a:spcPts val="0"/>
              </a:spcAft>
            </a:pPr>
            <a:r>
              <a:rPr lang="ru-RU" sz="2400" b="1" dirty="0" smtClean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Кейс</a:t>
            </a:r>
            <a:r>
              <a:rPr lang="ru-RU" sz="2400" b="1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- технология помогает повысить интерес детей к изучаемому материалу, развивает у них такие качества, как социальная активность, коммуникабельность, умение слушать и грамотно излагать свои мысли.</a:t>
            </a:r>
            <a:endParaRPr lang="ru-RU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28600" algn="just">
              <a:spcAft>
                <a:spcPts val="0"/>
              </a:spcAft>
            </a:pPr>
            <a:r>
              <a:rPr lang="ru-RU" sz="2400" b="1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Главное предназначение кейс-технологии — развивать способность исследовать различные проблемы и находить их решение, то есть, научиться работать с информацией.</a:t>
            </a:r>
            <a:endParaRPr lang="ru-RU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5257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836712"/>
            <a:ext cx="871296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        В </a:t>
            </a:r>
            <a:r>
              <a:rPr lang="ru-RU" sz="2400" dirty="0"/>
              <a:t>основе названия рассматриваемого метода лежит латинский термин </a:t>
            </a:r>
            <a:r>
              <a:rPr lang="ru-RU" sz="2400" b="1" dirty="0">
                <a:solidFill>
                  <a:srgbClr val="FF0000"/>
                </a:solidFill>
              </a:rPr>
              <a:t>«казус», </a:t>
            </a:r>
            <a:r>
              <a:rPr lang="ru-RU" sz="2400" dirty="0"/>
              <a:t>в переводе - необычный, запутанный случай. По другой версии, это название образовано от английского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case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dirty="0"/>
              <a:t>- портфель, чемоданчик. </a:t>
            </a:r>
          </a:p>
          <a:p>
            <a:pPr algn="just"/>
            <a:r>
              <a:rPr lang="ru-RU" sz="2400" dirty="0" smtClean="0"/>
              <a:t>       Кейсы </a:t>
            </a:r>
            <a:r>
              <a:rPr lang="ru-RU" sz="2400" dirty="0"/>
              <a:t>- это интерактивная технология для </a:t>
            </a:r>
            <a:r>
              <a:rPr lang="ru-RU" sz="2400" i="1" dirty="0"/>
              <a:t>краткосрочного обучения</a:t>
            </a:r>
            <a:r>
              <a:rPr lang="ru-RU" sz="2400" dirty="0"/>
              <a:t>, на основе реальных или вымышленных ситуаций, направленная не столько на освоение знаний, сколько на формирование у слушателей новых </a:t>
            </a:r>
            <a:r>
              <a:rPr lang="ru-RU" sz="2400" i="1" dirty="0"/>
              <a:t>качеств и умений</a:t>
            </a:r>
            <a:r>
              <a:rPr lang="ru-RU" sz="2400" dirty="0"/>
              <a:t>. </a:t>
            </a:r>
          </a:p>
          <a:p>
            <a:endParaRPr lang="ru-RU" dirty="0"/>
          </a:p>
        </p:txBody>
      </p:sp>
      <p:pic>
        <p:nvPicPr>
          <p:cNvPr id="3" name="Picture 18" descr="https://encrypted-tbn0.gstatic.com/images?q=tbn:ANd9GcT3VgMZ7ZkTD88gVChnOM0g0jt9cE_BtcHYOqxEV12nP-xNIF_bb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4365104"/>
            <a:ext cx="1475656" cy="19599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692696"/>
            <a:ext cx="8280920" cy="53256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Правила применения кейс-технологий.</a:t>
            </a:r>
            <a:endParaRPr lang="ru-RU" sz="2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/>
            <a:r>
              <a:rPr lang="ru-RU" b="1" dirty="0">
                <a:latin typeface="MS Gothic" panose="020B0609070205080204" pitchFamily="49" charset="-128"/>
                <a:ea typeface="Times New Roman" panose="02020603050405020304" pitchFamily="18" charset="0"/>
                <a:cs typeface="MS Gothic" panose="020B0609070205080204" pitchFamily="49" charset="-128"/>
              </a:rPr>
              <a:t>✓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Кейс-технологии – это интерактивные технологии, это – форма в которой мы организуем активное обсуждение и познание жизненных ситуаций. </a:t>
            </a:r>
            <a:endParaRPr lang="ru-RU" sz="16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/>
            <a:r>
              <a:rPr lang="ru-RU" b="1" dirty="0">
                <a:latin typeface="MS Gothic" panose="020B0609070205080204" pitchFamily="49" charset="-128"/>
                <a:ea typeface="Times New Roman" panose="02020603050405020304" pitchFamily="18" charset="0"/>
                <a:cs typeface="MS Gothic" panose="020B0609070205080204" pitchFamily="49" charset="-128"/>
              </a:rPr>
              <a:t>✓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Педагог активен в разработке заданий проблемного типа, ориентированных на практическую ситуацию. После инициативу и главенство нужно не бояться отдать.</a:t>
            </a:r>
            <a:endParaRPr lang="ru-RU" sz="16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/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latin typeface="MS Gothic" panose="020B0609070205080204" pitchFamily="49" charset="-128"/>
                <a:ea typeface="Times New Roman" panose="02020603050405020304" pitchFamily="18" charset="0"/>
                <a:cs typeface="MS Gothic" panose="020B0609070205080204" pitchFamily="49" charset="-128"/>
              </a:rPr>
              <a:t>✓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Главные действующие лица в кейс-обучении – дети, коллектив детей. Педагог находится с ними в равной 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позиции.</a:t>
            </a:r>
            <a:r>
              <a:rPr lang="ru-RU" sz="1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Педагог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организует детей на ориентацию в проблемном поле. В этом ему помогают правильно поставленные вопросы. </a:t>
            </a:r>
            <a:endParaRPr lang="ru-RU" sz="16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ru-RU" b="1" dirty="0">
                <a:latin typeface="MS Gothic" panose="020B0609070205080204" pitchFamily="49" charset="-128"/>
                <a:ea typeface="Times New Roman" panose="02020603050405020304" pitchFamily="18" charset="0"/>
                <a:cs typeface="MS Gothic" panose="020B0609070205080204" pitchFamily="49" charset="-128"/>
              </a:rPr>
              <a:t>✓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Акцент в образовательной деятельности нужно перенести не на овладение готовым знанием, а на его выработку, на сотворчество детей и педагога. </a:t>
            </a:r>
            <a:endParaRPr lang="ru-RU" sz="16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ru-RU" b="1" dirty="0">
                <a:latin typeface="MS Gothic" panose="020B0609070205080204" pitchFamily="49" charset="-128"/>
                <a:ea typeface="Times New Roman" panose="02020603050405020304" pitchFamily="18" charset="0"/>
                <a:cs typeface="MS Gothic" panose="020B0609070205080204" pitchFamily="49" charset="-128"/>
              </a:rPr>
              <a:t>✓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При работе с кейсом следует выдерживать технологические этапы. Этапы лучше наглядно обозначить символами. </a:t>
            </a:r>
            <a:endParaRPr lang="ru-RU" sz="16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ru-RU" b="1" dirty="0">
                <a:latin typeface="MS Gothic" panose="020B0609070205080204" pitchFamily="49" charset="-128"/>
                <a:ea typeface="Times New Roman" panose="02020603050405020304" pitchFamily="18" charset="0"/>
                <a:cs typeface="MS Gothic" panose="020B0609070205080204" pitchFamily="49" charset="-128"/>
              </a:rPr>
              <a:t>✓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Наглядность – это ведущий дидактический принцип и при работе с кейс-технологиями.</a:t>
            </a:r>
            <a:endParaRPr lang="ru-RU" sz="16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2445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3528" y="404664"/>
            <a:ext cx="882047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b="1" dirty="0">
              <a:solidFill>
                <a:srgbClr val="002060"/>
              </a:solidFill>
              <a:latin typeface="Bookman Old Style" pitchFamily="18" charset="0"/>
            </a:endParaRPr>
          </a:p>
          <a:p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611560" y="836712"/>
            <a:ext cx="7992888" cy="43492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труктура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кейс 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технологии:</a:t>
            </a:r>
            <a:endParaRPr lang="ru-RU" sz="28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400" b="1" dirty="0" smtClean="0"/>
              <a:t>Ситуация </a:t>
            </a:r>
            <a:r>
              <a:rPr lang="ru-RU" sz="2400" b="1" dirty="0"/>
              <a:t>– случай, проблема, история из реальной </a:t>
            </a:r>
            <a:r>
              <a:rPr lang="ru-RU" sz="2400" b="1" dirty="0" smtClean="0"/>
              <a:t>жизни;</a:t>
            </a:r>
            <a:endParaRPr lang="ru-RU" sz="2400" b="1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400" b="1" dirty="0"/>
              <a:t>К</a:t>
            </a:r>
            <a:r>
              <a:rPr lang="ru-RU" sz="2400" b="1" dirty="0" smtClean="0"/>
              <a:t>онтекст </a:t>
            </a:r>
            <a:r>
              <a:rPr lang="ru-RU" sz="2400" b="1" dirty="0"/>
              <a:t>ситуации – хронологический, исторический, контекст места, особенности действия или участников </a:t>
            </a:r>
            <a:r>
              <a:rPr lang="ru-RU" sz="2400" b="1" dirty="0" smtClean="0"/>
              <a:t>ситуации; </a:t>
            </a:r>
            <a:endParaRPr lang="ru-RU" sz="2400" b="1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400" b="1" dirty="0"/>
              <a:t>К</a:t>
            </a:r>
            <a:r>
              <a:rPr lang="ru-RU" sz="2400" b="1" dirty="0" smtClean="0"/>
              <a:t>омментарии </a:t>
            </a:r>
            <a:r>
              <a:rPr lang="ru-RU" sz="2400" b="1" dirty="0"/>
              <a:t>ситуации, представленные </a:t>
            </a:r>
            <a:r>
              <a:rPr lang="ru-RU" sz="2400" b="1" dirty="0" smtClean="0"/>
              <a:t>педагогом;</a:t>
            </a:r>
            <a:endParaRPr lang="ru-RU" sz="2400" b="1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400" b="1" dirty="0"/>
              <a:t>В</a:t>
            </a:r>
            <a:r>
              <a:rPr lang="ru-RU" sz="2400" b="1" dirty="0" smtClean="0"/>
              <a:t>опросы </a:t>
            </a:r>
            <a:r>
              <a:rPr lang="ru-RU" sz="2400" b="1" dirty="0"/>
              <a:t>или задания для работы с </a:t>
            </a:r>
            <a:r>
              <a:rPr lang="ru-RU" sz="2400" b="1" dirty="0" smtClean="0"/>
              <a:t>кейсом;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400" b="1" dirty="0"/>
              <a:t>П</a:t>
            </a:r>
            <a:r>
              <a:rPr lang="ru-RU" sz="2400" b="1" dirty="0" smtClean="0"/>
              <a:t>риложения </a:t>
            </a:r>
            <a:r>
              <a:rPr lang="ru-RU" sz="2400" b="1" dirty="0"/>
              <a:t>(в форме иллюстрации, музыки и т.п.).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819183"/>
            <a:ext cx="7920880" cy="5457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ребования,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которым должен удовлетворять хороший 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кейс:</a:t>
            </a:r>
            <a:endParaRPr lang="ru-RU" sz="2800" dirty="0" smtClean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ru-RU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соответствовать 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четко поставленной цели создания; </a:t>
            </a:r>
            <a:endParaRPr lang="ru-RU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ru-RU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иметь 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соответствующий уровень трудности (</a:t>
            </a:r>
            <a:r>
              <a:rPr lang="ru-RU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возрасту 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детей</a:t>
            </a:r>
            <a:r>
              <a:rPr lang="ru-RU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);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ru-RU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иллюстрировать 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типичные ситуации; </a:t>
            </a:r>
            <a:endParaRPr lang="ru-RU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ru-RU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развивать 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аналитическое </a:t>
            </a:r>
            <a:r>
              <a:rPr lang="ru-RU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мышление;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ru-RU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провоцировать 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обмен мнениями, диалог, дискуссию; </a:t>
            </a:r>
            <a:endParaRPr lang="ru-RU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ru-RU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быть 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привлекательным и увлекательным для </a:t>
            </a:r>
            <a:r>
              <a:rPr lang="ru-RU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участников;</a:t>
            </a:r>
            <a:endParaRPr lang="ru-RU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ru-RU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быть 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наглядным - речь не только о предъявлении иллюстративного материала, хотя он крайне желателен, а об образности и динамичности воспринимаемого кейса; </a:t>
            </a:r>
            <a:endParaRPr lang="ru-RU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ru-RU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иметь 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несколько решений (не обязательно в дошкольном детстве).</a:t>
            </a:r>
            <a:endParaRPr lang="ru-RU" sz="2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636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 descr="data:image/jpeg;base64,/9j/4AAQSkZJRgABAQAAAQABAAD/2wCEAAkGBxQSEhQUEBQVFRIUFRQXFRcUFRQYGBQXFRgXFhcVFRUYHCggGBolHRQUITEhJSkrLi4uFx8zODMsNygtLiwBCgoKDg0OGhAQGiwkHyQsLCwsLCwsLCwsLCwsLCwsLCwsLCwsLCwsLCwsLCwsLCwsLCwsLCwsLCwsLCwsLCw3N//AABEIANEA8QMBEQACEQEDEQH/xAAbAAABBQEBAAAAAAAAAAAAAAAAAQIEBQYDB//EAD8QAAEDAgQEBAMGBAUDBQAAAAEAAgMEEQUSIUEGMVFhEyIycUKBkQcUIzNSsUNiocEVcoLR8CRT4RYXNFTx/8QAGwEBAAIDAQEAAAAAAAAAAAAAAAEDAgQFBgf/xAAuEQACAgICAQMDAwQDAQEAAAAAAQIDBBESITEFQVETIjIUI6FhcYGRQlLh8Qb/2gAMAwEAAhEDEQA/APcUAIAQAgBACAEAlkAIAQAgC6ACUIGh4PJAV+I45TwAmaVrLc7lF2Sc8G4ggqrmB4c0b30TQ2WgeOo+qgaFUgW6AFAC6bAqkCIBUAIAQAgBACAEAIAQAgBACAEAIAQAgEQAoAhQFDxXxEKFjZHxuewuAcW/DfcqG9LslLZS8a8VAUd6R13zCzSDqwbkhVW3KvXaLK6nJ6MnhnEs8lK2GFzmsYPxZ3c3HcNutXKzVX9q09mxRiub29oqX4CavWVzhEOVybv91y3nuHaOjHF5dFnFSxU7RHE5400Db/2VH62cntr+Sz9Kl/8ABGRVF7xSvadrkq6HqDh7fyVvDUi0wziHEKf8y07PkCt+v1RPykv8mnZga7TNVg/G0MpDJQYZDs/QH2K6Fd8Jrpo0p1Sg+0aMVbP1t+oVvJFemd2lZECoAQCoAQAgBACAEAIAQAgBACAEAIAQAgEQAgEJUAwf2hcVTU2UUha4/E21z/RV2Wxgu+jOuuU2YuPHqyqY5kptn+FwNlyr89/i2tHRrxNPaRIosFykOeb6WLdvcBcq7MlPr29joV4qj2WLaVgaGNFmDWwWpKyUnuRsqCR2WBmNawA3sL9VlyIUV5HXWJJzqM+X8PR3UrKKjvsiXL2IEuCh+s7i5w1FtvZbEch1v9s15UKf5FdiOHVDhlgc9o2Jct+n1J9c3/BqWYX/AFRccBY3LRvLMRle7No1xJLQuxTnU2dJnMtxLYdtdHrME7XtDmEOaRcEcitvZrHVSAuoABSBUAIAQAgBACAEAIAQAgBACAQoAQCFAecfaVx792IpqbzTu0dl1LQf/wBVVr4osrjtmUwuCcnPkDSdS5/qN153JyXtqT2dqmha2i8ga/8AiEH2XNlZyN6MdHVVloIQCAEAIAQAgFJQFdVtlIIe1skZ5t3stqqzi/s6ZrWV7X3dj+DeKPuk4gc4/d5DYNdzjd012XocK+Ukoye2cXKp49o9da6/LkV0TSHKSBUJBACAEAIAQAgBACAEAIAQAgEKAS6EFTxLjbKSEyPPm5MH6nHkFjOSitszhFyekeY0tGPFdUVABqJdbHYbBeYzcyVsnFdJf1O9iY0YLbZaFy5jZv6QigkEAISCEAgBACACpAWUAa+TLz5deilIhmd4ywZs7GPacrw4eZu+oXW9LucbNM52fWnDaPYuG2PFNEJTdwY3XqLaL0qe+zhNaei0UkCoAQAgBACAEAIAQAgBACAEAIAQDSoIPIuNMcElWb+aOHyxtHxPO/dcvOscl9M6OJDT5DcPpHD8SY3ldrbZo6Lz9s1vijs1x62yctcvBAI69jbnspS2yH0iHQ4m2W41a9ps4FXzxprtLopjfH3Z3FUy9i4Ajqqvpy9kWc18jnVLB8bfqs/oWP8A4kO6HuyBiFa5gzxEPaPUze3UK2GPvqfRVO/3id48SaWtc5rmh3LRZTwLl+MeiI5dfhvskfeGWzZhl6/7rV+lNPWi5Ww1vZHrql0ZY4WMbtD2usoQT3siVjT6Jtge4KrX2ss8ozVfV5DNTuPMZoz7LpY1fSsRz7598T1vg6Quo4S43OQC/wAl6etfYv7HCn+TLsLMxBACAEAqAEAIAQAgBACAEAIAQAgItfLlje7o08vZCDwXhqlfLUzTT6Ma52UH30K4fqclFdeTr4K358GuikzC64DOwh6xMgQBe2vRStj2OnC1NFNNK1zQWuF7jYheg9OjGcGrFs4uZJxkuBKxThCjjGaeYtZtr+y344dK8RNV5FvyTsH4WoQ0Pib4gO5JWf6er/qYq21+5JreFKaVpDW5HEaEdUePS++JLssXuQuFIjHDJDWhto3nK51gC3ZWKK1orcu+iBxfg0IgM1NYtOjms1BvuFrW4cJfgtMuqyJJ6kzP1EPgweG8nUNc2+19lycuj6emjo49v1N7JctQY44jsefsubw2bnPRRY9h75mOqYxpnbGO4dYGy9FhY37K2cXJv/dej2nh6l8KmiZ0Y2/vZdRLSNBvbLJSQRMUxBlPG6WQ+VvOyAruG+JY61rnMa9mX9YtcdQgIJ46pxUeBZ/O2e3kv0ugNS119RyKAcgBACAEAIAQAgEQCXQBdAMmtY35WN0B45NO1zpS3k+SwtppyXmM+X78jvYcf2kWjW2AA5ALlPydGPgVRskEAoUryjGXhnP7MqeRtRUlw/DDjlK9ZiQShs4GRL7tG0q8JjmkD5hnA5NPL3stsoa2S4YGsFmNDR0GyEro6KCSHXYbHNbxASBsN/dSQ0Mo8HiiuGDyO1yHUApsjRieN6fxqrw26NY0FxG1uQWtk1qUWy2ibTSKnF4nzmCkg9b7ZiPgbuVyPT6PqPmzfy7uEeJ6phWARRU8cBaHNZY67uG69Glx6RxG22XACyIFQFHxXicUMQ8VokLiAyP9TttEBQT43VUuQzQMLZvLG1gALSdnWQD6SqkEzYaulY2OU3a9oBse9t0BtmNsAByGgQgddCQQCoAQAgBACARAFkAWQHGsbdjwN2n9lDGzxDDyRN4bhYh7iR815v1GOrHI7uG9wSNI7muOdNeBE2AugIdZVZXBvUfurq6nNoqssUUzdcPUvh07BaxcLn5r1tUOMTz8nykPxqeRkZfHY5fVfp2VxhJ6Mtw3xex9T4Uzixzx5A/QE9rqdGKkbe3/AD+6xM9mK4145ipcjBmN3WLxyCnRW5dmi4ernTRNedWOF2u6oZp7IHGAZFA54HmcRc7my18hvx8ltS72O+zzByyM1Eo/Fl5dm7ALLEqVUNIpyLHZLZsrLaKBHFAYzifizzNp6N2aZzg0vHpYPdQ2YSml7kL/ANPuD2yumdJNGCWhxu3Meix5Mp+q9lDg9dWiolqMQOaKJzixg67GylSLFavcdhXFVTiZe3KYo2Ou15FuXRHIiy7X4l1T4rXUpu4ioi3t6gFCmYxv35Nhg2NxVTbxO8w9TT6m+4WSZemn4LMKSRyAEAIAQAgBACAQoBCgPF+I6R9Pi5LgRBI0lp2uuR6nRuvkvJ0sG77tMnTVoFjsTZeehVKT0jszsUe2dKiKpEZkZCco1729l0oelW629Gm8+veuzlhtaJWZxyHO+1tlzrqZVzcX5Nuu1TjyQnDuCy1dYZ5Blpo/Tf4yF6LDxYqCk17HIychyk4o9KPbkOXsugayINcwySRx/Be7u9tlK8ldjPOPtg4TnkmjnpGEvZbLlFg0C3+ysKTd0NRIcPjMn5uQNd72CrZaUH2g8Ffe6SIQtu9uoA3cRzJVhU/JL+zPDJ6SmNPUuzOYRb+XssGWwQn2oQyOpWmEXIcNOqrlDnosU3HZb/Z9isssAZURGOSMW15OHUK2Ka8lEtNmrKyMTDcW4rJNL90pnZW2vNINh+kLFvRTZZxRD/wyNsfhxjLbUO3LupKr5Gpze+x0OJTsGV8WcjQOG/S6bMnKIsALWudNbzHUHkOygwb+CQxoAGQANPQDVCG2KDbkhBVYlAYXirphaRn5jRykbv8ANZRkXVW68noOFVwniZI3k4X9juFabqeyahIqAEAIAQAgBACAaUBmuPMI8enJaPxI/M3rpsqb6vqR4ltM+EtmAwedkhiz2s1/mHQ3XBoq4WyT+TsWy5QWjeTYvK2UeT/p7hp+nP2XoTja2YvG6bwap0TW5Yp3NLSOWvMLl3YvK9yN6u7VfE9GpoQxjGDk1oXRitRSNby2zoVJJExGN5yuh9bT9QpRhJbOdTV1MjCxrA0nQlZcivgdH0JdD4QdZ1ufdYFnsVeFYvUsz07o80kY0dsRsVZsp1sssJpnsaTLrI83d27LBsuijriNJ4sT2bkXaehHJEyZI5cGV7pYLSD8SMlju9lmjXLTFqsRQySH4Wk/PZSQYDh+K0TpD65nFxPYqlmhbLbLFQVnKp8SwMR1Gx3QlGR40r6ktbEYy1jiLububrGUtHV9Nxo2uXJpdGsoGZYYwb3Dd1ls5c/LRIQxFaL6HkQQgTOv2f1djPTn+G649jqrYvZ0K3tGwzrIsOiAEAIAQAgBACAQoBrmqAeP8acLz0lSaikYX08hvI0alh/UFqZGNGa5GzTe49M0eAcVxuhAqPhGjv8AfusIZMfFrSLJUvzX2X0kcNXG06OYCC09CFtKSa2ipx77Jo/bRCdCoSBKAh4oyQhroT5mm5aeTghiyO/G8v8ABeX9AN1Ji2xmBUkofJNPo+TQNHwjZCUi3soMxzOYQhlHwtIRV1TLeQG9+6zRRIncbTFtHIQL8hb3WRWzPUItFHb9IPsqWc5+Wd1BA1zgAS42DRcoPPgg00NXVNMkAa2JpOUPGrrbhZ8OjZWOmt9nTDK7xmEkZXsOV46FYtaKZQ4ktQYbHM5hAN4JderqbDla5VsTdp8G4usi8egBACAEAIAQAgEQAgGvaCCCLg/1QHn3EfCDonuqKQXabmSG2h7tWhlYcbPuS7NvHyXB8W+iPwhjjI/I45YnHS/wOvyKoxbZQf0ZvsvvgpfuQ8G4I+mx6romsmNlkDBmeQ1o3OildkSkktmK4q4zjyGOmBc+4sevYLajh2ceeujQln18uG+y/wCHscE8bMzHRy21BBC1pLT0blctrZc39vosS3SBB0CEnKoqGxsdI82a0EoYSZD4NYXMfM4WMriR1yqxFEiy4gpTLTysb6i0291JizD4BUZ4Bf1xnI4bi25VLOfNaZPUGBXY+8+E1jT5pXAD23Ux8ltK3I3GdlLTAvIa2Nmv0VxvLpGG4f8AMySUCwmcSAegJ1VMmaNz2yzUFI2WYMa57tA0EpolInfZ5RkQumd6pnE97C9lcvB0ox0jV2UmQ9ACAEAIAQAgBACARAFkAhCgHhn2gte2qcI4nMge9uYgeo/y2WndR27EbdV3XFlzS8Yz0IbHUx5mOaPCHxAbZllBuEVyLacd5E2o9Ger+IKitqAx1y13piabfVbeFlQX5Q2PWPR7K0uFq8exveGeDBDaSoGaT4W/C337rYyMnm9R6Rx8XE4L72mzS1c7IxmeANhYarSOhrQtLVsk9J16HmmidnZpB0BFxzF+SDZEr8TihF5Hi/6W6k9lKRi5FNBTTYi8OmaYqRhu1nxSEbnss0ips2kUYaAGiwGgCkxHlAYfiHhuaKU1FBYlx/EiPJ3cLFx2VTrUipdi8jTlkpZA7e3JYcDXeO/ksMFw6SSb71WARQxD8Np77lZJaL6q+JHxatdiL7atpGH5ykf2Rswtt10TAAAABZoFgOgVZqCgf86ICvhpzXy+DHcU8ZvI/wDWR8I6rOKNmmv3Z6JTwhjQ1os1oAHyVhtnRAOQAgBACAEAIAQAgBACAQoCsx67YXPZGJJGi7QRuoYPKabhKqxGV00rnRki13Dl2aFq8HZLUujo4vqEsbfGKezRM4doMOYPGl/HPx385PYLahXrpGnkZf1HuekVlPxLOZi2neXxN1Oe1/krY07NGeZGL6a0X9fWl8TS+Vtz6RpcO9lTJNPRt1zU48h0T5JGmNw8Oqa28b9nhYmaIdLh5knY10pieR+IL6vPZZJESfsaqg4Zgidny53/AKnaqSsugFIFCACgEsoAhHspB59jlc+tqHQtOWlhPnt8Z6LCUjXunrokgAABoAaOQGyrNMUD/wAnogKuISV8hhp7tp2m0sv6v5WqyMTZqq92eg4Zh8cEYjibZo/r3KzNvRMQAgFQAgBACAEAIAQAgBACARAIgMpxjxU2lb4UIDqh/paPhv8AEfqsoxcmV2WqtbkeeMpiSXzkySu1JdqG9gtuEEji25MrH/4OfmY4PjsHXDT0sVk20tlVcVJ8ZG1wbhdkfncfEEgBN/hP8q585bZ6PHrjGCSRe/c22aOeT0nf6rDybPExv2iwtM0Ls5Y/4XA217q+qKfk52ZZOC3EtOCeKy8/dqo2nb6HH+IOqmyDiyMa9WRXybgKs2RQgCyAEBGxC/hvy+rKbe9kB5xwq4mB5Pq8R+b3vuqp+Tn3fmy3GvJYlZWVznzyikpj5jrM4cmt3Hus4ovqr29m/wAKw5kEbY4wA1o1tudyVYbhMshIqAEAqAEAIAQAgEQBdAKgBACAQoDJ8Z8WClHhxeepf6Wj4b/EVMVt6K7bFBbZ55BCWl0kpzzP1e47dgtyEOJw7rnYx0M2Ym3ILJdlTWjoRcWKnz0E2nsnYPjktNI0yOL6e1iN291q20+51MXN/wCL2b+HEoXtziRuTnz5dlrcXs66s62YrHJWVkjnEfhsaQw9xuFuU16WzhZt6dmvYyPjuc0EgiSJ14njt1+izkuXRTTNwe0eq8DcVsrIrEgTs0e06E23C1GtM7UJbWzUgqDMcgEQCFAYHE+G6innfNRlropNXxu6/wAqxcdlM6uXgjtpq+fysjZEDo5x2G9rKOBhHHa8mw4dwJlKzK3zPdq955uKyS0bCSRbqSQQAgBACAS6AAUAIBr5Q31ED3KArqviCnj5yAno3UoCJHxXCXhrg5odye4Wb9UBetcDy1BQDkAXQFXxFizaWB8rth5R1OwUpd6MZPimzx11W5znSyeeok1/yjYdltwjpHFvs5yOTK6ZpIljuwjmNllt/BU64/IuG1DGNLSTmJvl3RCxE1tQ3lex6Hmp2vkw4SfhbHh46iybT9yOM/g4RNjieXPBMZ6E2HyUJLZm22tdkubEg9uWAWafi7LJsqUNPbGMYAMo5IS+zgaWzvEhJjmGoc3fsVhKG0X03uDPTuCccdVQXkFpGHK7vbdako6Z2qp81s0YWJaIUAj3WFzsgPNauqmrpnuMjoqeNxa0N+Mg21WEpaNay3T0hlbQStHiU87xJHqGnk63MFYqRVC577RteE8X+9UzJHCz9Q4dCNP7K03U9lyhIqAEAiAQoDKcdcSCniMcJvVPFo2jn7rF710W0xhKaU/BScJYrioblqIQ/o4nX5rGLk/JbfClL9vyXstNXyjzyshbfbnb3VhqnCXC4Gm9RUveegcf2VFmRXWtyZlGEpeCxwampH38JjSRzzC599VNV8LO4sSg4+TpjBpZGGKUts7QWHInQEEcljLJri9NjRA4WrXQyOo5jct1hcfiZtr1WxtPwYmqCACgMV9qVvuzM3LxAs4fkUZG/psxgYByHMDVbpwOT9xXSWBOwQC4fTtYwzuaHSOPl05LHpJtmacpTUUbLBOGogwSTtDpXi/YArSna32d6jFjCOmOxLhum0Nsjvh6E91irJFksWD8mJkiLHyMkFiD6TyI7Lcqe0cTKr4MiODotWC8e7eisKNp+fJ1hrY3cne4OybQ+nNd+w6asjYLucOwGtyockhCqcn0jcfZnhz2QvlkBaZXEtB2bsbLUse2dvHrcI6ZtQsDYAoBkrLgg8iCCgPNc/3KWSCZpDHOLo3gEixN9VW0zVure9odPi7CwiC8j3+VoANrnRQolMapNmu4Owg01M1j/Wbud2JJNlab68F6hIqAEAIDHcdVNRHkMT8kJ0eRsSpQKvCeG2H/AKovM045k6lo6hGiU9eDV4biV7MceY0P9j3WP9iP7mcxCnkbMW1EjiHHyW5W6Lzvq12RS04zNzGjB+UDKRjeTde68xZm5E/M2dBVQXhCucYniVmmzwNwV0vSvUZ1zasba0UX0bXQ6hija57H2s7zNc7e/wDsrfVf1Fc4TUumacNeBKxpfEJY9ZKZ2h6t6L0Ppl7tqbk2U2LT6NnQ1AkY14+IBdEwO6kFXxBgzKuF0UnI8j0I5FF0RJbWmecy8KV0Hl8krBoDvbur43a8nPswHJ7jpFfjEMsERdOwNa7Qdz2Viui/Y13hTj7o5UuMNELQ9pzsIIFuYWb7ia8VxsT+D0bB8fhnY2zg19rZXc9Fz5waPRVXxn7BiM17kjNENJBuz+YLEtZg6uXPM92bMwaMPbut6laRws6Sk1oYDbtoVcc9y0SuEX0WSVk8ZfJm2BuR2WpNtS6O5jwjKtbRc0FBGCPu1C5wBuHSBVuT92bCqrXhGjZ9+N9Imi3lHRRsz8HXhXFXzseJgBLG7K639CgL1AIQgOU9O14s9ocO4UEEOOCnp7ABkd+XIKdDSRNima7VrgfYqPBJ0ugC6kCoBUBWY8Gfd5fFALAxxN/ZRvRlCLlJRPNuA+JNSOjiLdW7JGal7mzdiyqTbNvilCLeNF6TqQP3Ck1AqIxV01/4jNQe45LXyalOtp/BnCWpIqKSbM250I0d7hfPcrGlVZx7OxXNNbFkqGDQm99hqsasa5vqLJlZHXkn8OUImj/GjPlJyE6aL3mJFyriprx8nIs89MvnxRNYW+VrSLELfjFJdIq2UfCmJta6SnebFjjkv8TT0QGoUgVAZL7QonGKMtkLGiRuaxsSCgO9dhtII4zUAvboW3JOqENEaWDD3aGO3eyzXIxdcWV8/DFJKbwSmN41Gynk/gp/T6e9lfjWG10RzNOaMtyuLdcw6kKIpN9k2ylGPSbKKiYXkRwMLn7t6HutpzUUchUznLtM2mEcD8nVTrn9I5BUSt34OlViKK3svqqijponOghZmaOgv9VQzdivYq43zytDnS2BHJo5dtFoTyH40bcKVrydI88L2vzuc24Dgeimq5uQsr0hJX/d65r7/hVA16Ztv3W+jUNUgC6Apsf4hjpQAfNK70MHM+/ZUXXRrjybX+zKMHJmU+4umeZaslzz6Wg2DB0Xj8/1aVkuMV/J0acfS2AwoN/Kkez5krWr9Xsr9t/5LJY6ZJjnrIx5JQ4DkHALqU//AKFrp1/yUSw/6kiHiepYfxoQ4dWldGr1mFj7SX+SiWM0TY+NILgS5o7kAXHMldGrJhZ+LX+yqUHEuf8AFof+436ra0yvZkPtaxjwqYRNPmlNvkq7ZJRN70+nndGXtswnDVFlZnHqGg72XCeW6rdnpfUKlZuB6Nwji4I8J/J3K+x6LvV2KyCkjyF1brnxZKjJpaoMuPCl5a8isysZVYPA2R7nSkBxuWNO60bvT6rbOctlsbpRWkdqWNg0gguf1PC2KqY1rUSuUnLyTjRzP9bwxvRmiuMTL8Y4lJQgFkRkaebzqGlYTnKK6N7Cx6rrFCezL4fxeJHhtYwNa70yRixadrla8Mn7vuOtl+hqEN0p7/qzeYZjL4HtjqXB0UlvBmHI9nFbSezz04uL00akm406aKTExFBhgnbOZ3Oc5jiWi+gty0QFlXDPSMd+jqsovsEXQgGw1C2U+iBj4GnmB8lGgOgqXwEEOLoybOa7X6KucECWynZDWte1oAmZqQN1SSaayAZIwEEHkdFAMmaeSMuaHMDLkgna61HjpsuV/Ea7wXAtlnP+kLONFcXvswllJrtkrFIo5qUGE5jCQ5pPPyrYRWmpF1hFZ4sLHjcC/uhJS8R8TiI+BT+eoOw5M7lauVlV48G5PTLIVuTKWioC0+JOfEnPNx5N7NXic71GeRJ+NHTppUUTVyzZ0KoJ0IpAyaoy23ceTRutrGxJ3vUFspssUPJX19N4t4srZah/IbQ9yeq9tgem148ffZy7bnJlX/7dV3/2AuqU7Kj7RMTbU1wa03bG1o9i4XWjmT0j0votGqZzft4LSkiDWNDdRYcl5m2XKRv8uXbFa/w3ZmmwP9D1XV9NzHCWp7aOV6hiqa3FLZNrKN9aGRiV3jsIdcbAcl6OSWt6PPa718GpwYtiIjnaM40znc9VXok0zeyAj1NdHH6nD2umzFy0UOKY/C9pY+Muido425X3WO0+hXk8Jfb0zzHG+FZo5iyCMywv1Y4C4AOxWlPHfLo9jh+t1KlK7bZuuC+HpxTPgrgDGdYxuxbVUZR8nns62iye6o6LPBa19NL91qXXB/JefibsCeqtNEXDG5K2ePaRtx/eyA70Md4p4j8JNkXkFVTHyjtcLaT6IOqkHOoZdjh2UME2aTPTRS/FGQD7LWl5JJeOY06IR+G25k5E8gsWzCc+K2UUss0n5kh9gq3I1JXN+GchTN3ufclRtmHOfydGwtHwhR2Y8mScAmEU5jPolGisibVMn4JuDsdBNNCT5XXdH7nZZmyZ2moY4nyGUPinc7WS2jgtXJxIXrTSZZCziTmRSWvG5kw7HVefyPQJt7hxRuQy0l3s5/ewDZ4cw91xMj0y2n8mjZhfGXg7scHekg+y58lxZfyOU09jlYMzztsO5W/hYMsiS1oottUEcIGOfJ4VP55T+ZN8MY3DT1Xt8PArx4r7Vv3OXZa5s12CYMymbZurjq555uK3yosrIDymo4UhyCOpDop9fxQLh3S/sq51qSN7Ez5Y78bRS1WC1lH5oz48PVuuntsuZfhLX/h36c6GT8RHUWOxy+WTyO3BXKsxpVva2Xyita8lxg9c6CUOGtt/1N3XfwMn6sWpdaPN52K65bXv/Q2uNM8WFs0Op0v/AM6hbpzzi2SWSExMfaQDMx36gNv3UGMltFTTajz3Lxo7N1CqkaE97O1rixGhWKMNstOFaqxdC43LdW+yui9m9TN8dGjWRcZbjqaDwPO+0oIMRHPNfkEBGbUPE1JNI2znsyuugLqABlVI3Z7dO5QFG/NHI9mRxOa46fVXRkQP/E/7RU/UQG+PY2c1w+SyUtgk4C9sjJoQb8yFRMkSob4tH/NCf2VckYTW4lW2tabZbucdgFXo0VB7JUNDUyelmUdTZZcC1Y7fuTBwzIdXzW9gp4lqo17ndmAQtc175Llmo1WSRnGGjnxNVxgMmZIM8bhvzB2UlhfQ5JmNcWghwv5gCgK2p4Zicbx5o3dWG39E0CBUYZVM08k7OjgAfqseEX5S/wBDb+SlrnRta4uZJTyAbXcCtW3Crse9Jf4LY2uJ1wShkqWgMBjhPrkPrf2G4Ctpx41R0kv9GEpuRtcOoGQMDI22A+p7k7q4xJdlICyA5VFO14s9ocO6Az1Vw46Ml1I8tP6HasPayEGWxrC4JTlrYTBJtKweUlVTqjLydDG9RuoWo6/yZjF+HqmlYJYpBNA06EG59lqrGcJbijqfq8bIrk7Zal7I2vA2O3AjlBaJB6XbH57Lovs860k+i5ngMclm6FvmZ3HRYEEXHmOa9kkTC8SCzg3YrGS2a9tTZybQyEXlc2JvTdQoGMaF7kiifHCSYGufIRq5yy1o2IwUfAVVW935sgaOgNlnxZkUlFHDU4gxjyXNjGZgO7h1RrQNLxrHaOOQc45G/IKAd8SkIdDM1pcLa27hAdTiEztY4T2zIBsdZVbxNHz/APKAWXEXDSWIH6IBtDPTseXNb4bnc77oBlAwNmljJBjeMw1FtVAFhfTQHLE1pO9rafNCNDKrGNPzWMHfmpJK6bG6fLd0z3308t0AU9VAXWbDM4kXueSAgY3BJVZYoqUss4HOeWh3QG7pIsrGt6ABAdkAiA5ywtcLOaCO4QD2MAsALAbBAPQAgBAIgBAcqina8Fr2hwOxCAzk/BkRe0se5jA4OMepaSPmmwQON8HLctRANWWDwOg5FZJg70uKtmp2yX/EjIB6kKH0B33mS3kdkjOutrhRrfgFZVYhCw+Zxkf0uslFjZxhqqqoOWCIsb1IsPqp3FAsaTgx7jmqZSf5W8vqo5fANJh2CwQ28NgBG+6jZAcQ0fi08jALm1wOpHJQSZ/AOIXPjEWQMkiAa7xNOW+qA71OIgH8Wra0/pZYoCD/AIvTbPnlN7XaDzQA3EHyZhHSyHLyL7i6AacMq5ubGsaRrc6hAcaPgCYEufVvGvIcgOl0BdQcGRgEF7zf/nVAT4eG6Ztvw7kDmST/AHQE6HD4mizY2gewQEgMHQfRAOsgBAFkAWQAgFQAgBACARACARQA3QEPFvyZf8pUoM814Y9P+o/us34CLriD0fIIgzMYB+cpIPWcM/LCrZJKCAVCBAhJ5TxB/wDPn/yhAVUP5rEBuuHvT/qQGvh5IB5QDUA4oACAVACAEAIBAgFQAgBACAEAI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124" name="Picture 4" descr="https://encrypted-tbn1.gstatic.com/images?q=tbn:ANd9GcQ4Ulapsnm7wvb2hDjGx6wNhLvaEhSeBBBvm2-ccCsYGQhOXy6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4581128"/>
            <a:ext cx="2295525" cy="1990725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60375" y="404664"/>
            <a:ext cx="828808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В </a:t>
            </a:r>
            <a:r>
              <a:rPr lang="ru-RU" sz="2400" b="1" dirty="0">
                <a:solidFill>
                  <a:srgbClr val="FF0000"/>
                </a:solidFill>
              </a:rPr>
              <a:t>процессе освоения кейс – технологии </a:t>
            </a:r>
            <a:r>
              <a:rPr lang="ru-RU" sz="2400" b="1" dirty="0" smtClean="0">
                <a:solidFill>
                  <a:srgbClr val="FF0000"/>
                </a:solidFill>
              </a:rPr>
              <a:t>дети: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000" b="1" dirty="0" smtClean="0"/>
              <a:t>научатся </a:t>
            </a:r>
            <a:r>
              <a:rPr lang="ru-RU" sz="2000" b="1" dirty="0"/>
              <a:t>получать необходимую информацию в </a:t>
            </a:r>
            <a:r>
              <a:rPr lang="ru-RU" sz="2000" b="1" dirty="0" smtClean="0"/>
              <a:t>общении;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000" b="1" dirty="0" smtClean="0"/>
              <a:t>смогут </a:t>
            </a:r>
            <a:r>
              <a:rPr lang="ru-RU" sz="2000" b="1" dirty="0"/>
              <a:t>соотносить свои устремления с интересами </a:t>
            </a:r>
            <a:r>
              <a:rPr lang="ru-RU" sz="2000" b="1" dirty="0" smtClean="0"/>
              <a:t>других;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000" b="1" dirty="0" smtClean="0"/>
              <a:t>научатся </a:t>
            </a:r>
            <a:r>
              <a:rPr lang="ru-RU" sz="2000" b="1" dirty="0"/>
              <a:t>доказывать свою точку зрения, аргументировать ответ, формулировать вопрос, участвовать в </a:t>
            </a:r>
            <a:r>
              <a:rPr lang="ru-RU" sz="2000" b="1" dirty="0" smtClean="0"/>
              <a:t>дискуссии;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000" b="1" dirty="0" smtClean="0"/>
              <a:t>научатся </a:t>
            </a:r>
            <a:r>
              <a:rPr lang="ru-RU" sz="2000" b="1" dirty="0"/>
              <a:t>отстаивать свою точку </a:t>
            </a:r>
            <a:r>
              <a:rPr lang="ru-RU" sz="2000" b="1" dirty="0" smtClean="0"/>
              <a:t>зрения;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000" b="1" dirty="0" smtClean="0"/>
              <a:t>смогут </a:t>
            </a:r>
            <a:r>
              <a:rPr lang="ru-RU" sz="2000" b="1" dirty="0"/>
              <a:t>принимать </a:t>
            </a:r>
            <a:r>
              <a:rPr lang="ru-RU" sz="2000" b="1" dirty="0" smtClean="0"/>
              <a:t>помощь;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000" b="1" dirty="0" smtClean="0"/>
              <a:t>сформируются коммуникативные навыки:</a:t>
            </a: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/>
              <a:t>• смогут работать в команде;</a:t>
            </a:r>
            <a:br>
              <a:rPr lang="ru-RU" sz="2000" b="1" dirty="0"/>
            </a:br>
            <a:r>
              <a:rPr lang="ru-RU" sz="2000" b="1" dirty="0"/>
              <a:t>• смогут вести диалог со взрослыми и сверстниками;</a:t>
            </a:r>
            <a:br>
              <a:rPr lang="ru-RU" sz="2000" b="1" dirty="0"/>
            </a:br>
            <a:r>
              <a:rPr lang="ru-RU" sz="2000" b="1" dirty="0"/>
              <a:t>• смогут адекватно реагировать в конфликтных ситуациях;</a:t>
            </a:r>
            <a:br>
              <a:rPr lang="ru-RU" sz="2000" b="1" dirty="0"/>
            </a:br>
            <a:r>
              <a:rPr lang="ru-RU" sz="2000" b="1" dirty="0"/>
              <a:t>• обеспечится  взаимосвязь с жизнью и игрой ребенка;</a:t>
            </a:r>
            <a:br>
              <a:rPr lang="ru-RU" sz="2000" b="1" dirty="0"/>
            </a:br>
            <a:r>
              <a:rPr lang="ru-RU" sz="2000" b="1" dirty="0"/>
              <a:t>• смогут применять самостоятельно, без помощи </a:t>
            </a:r>
            <a:r>
              <a:rPr lang="ru-RU" sz="2000" b="1" dirty="0" smtClean="0"/>
              <a:t>взрослого, </a:t>
            </a:r>
            <a:r>
              <a:rPr lang="ru-RU" sz="2000" b="1" dirty="0"/>
              <a:t>полученные знания в реальной жизни без затруднений.</a:t>
            </a:r>
            <a:endParaRPr lang="ru-RU" sz="2000" b="1" i="1" dirty="0">
              <a:latin typeface="Bookman Old Style" pitchFamily="18" charset="0"/>
            </a:endParaRPr>
          </a:p>
          <a:p>
            <a:endParaRPr lang="ru-RU" sz="2000" b="1" i="1" dirty="0" smtClean="0">
              <a:latin typeface="Bookman Old Style" pitchFamily="18" charset="0"/>
            </a:endParaRPr>
          </a:p>
          <a:p>
            <a:endParaRPr lang="ru-RU" sz="2000" b="1" i="1" dirty="0" smtClean="0">
              <a:latin typeface="Bookman Old Style" pitchFamily="18" charset="0"/>
            </a:endParaRPr>
          </a:p>
        </p:txBody>
      </p:sp>
      <p:sp>
        <p:nvSpPr>
          <p:cNvPr id="5126" name="AutoShape 6" descr="data:image/jpeg;base64,/9j/4AAQSkZJRgABAQAAAQABAAD/2wCEAAkGBxQSEhUUEBQVFRQVFBYVGBgVFBQVFxYUFhcYFxQaFhUaHiggGB4lHBQUITEhJiosLi4uFx8zODMsNygtLisBCgoKDg0OGxAQGywkHyQsLCwsLCwsLCwsLCwsLCwsLCwsLCwsLCwsLCwsLCwsLCwsLCwsLCwsLCwsLCwsLCwsLP/AABEIAQMAwwMBEQACEQEDEQH/xAAcAAABBQEBAQAAAAAAAAAAAAAAAQQFBgcDAgj/xABOEAACAQMCAwUDBQsJBgYDAAABAgMABBESIQUxQQYTIlFhMnGBBxRCkaEXI0NSVGKCorHB0RUzNFNyc5KysyRjdIPD8BaEo6TC00RklP/EABsBAQACAwEBAAAAAAAAAAAAAAABBQIDBAYH/8QAOhEAAgIBAwIDBQYFBAIDAQAAAAECAxEEEiEFMRNBURQiYXGBIzJSkaGxBjM0wdEVFkLh8PFEYqIk/9oADAMBAAIRAxEAPwDcaAKAKAKAz/t721khJhsl1S6hHq2wJSurSudvCuGZzsMqBkk6dcppG6upy7IqnDLkxgm5vJ3lf2+7lZRk8wJf5wj0DBfJRVfPU+haV9Nb+8dxx9Y9obi7XfrcSSf6pesPbJrzN/8ApcWRfEuJNcnTJPL3ZyGLytIxH5kW0Ke8oxHTFZe2cc8mL6W/LgmbGe3MaR9/dBUUIuLuePAGw2jZR054rH2uT8yH01JE1ArqNVtfXC6Rykb50h/tI4Ln9Fga2w1Uzkt0aRL9ne2IkkFvc92s52Vo2zFKwySAD44nwM92/rgtg13V2KSOCypwLbWw1i0AUAUAUAUAUAUAUAUAUAUAUAUAUAUBAdpe0L2yExWs1wwx7OlEG2d3Y5P6IasXLBlGO5lR4b8rAZyLm1MYBw2iUyOh/PjZEP1ZPkDWh6mKeGdy6fOUd0GmZdPxRn0OTyjnZj5ySyLJITnqWzXLbJybXq0WumpVcIy+D/M8JMfZU5I9pjyB6+8+lc8orO6RYRln3YfVnpEbJ3+JwfqA2H21g3DHYzjCfPJ1SHzZj8cfsxWDs9EjNVerZ0VSPZY8xsSSMdefLasd6fEkQ6sdmOY5BqDMoJGwOPEB6MNxUQtlDszCzTws7olzardIEEzBgQyCVmfQ4OQ0U/8AOxMDjfLDb2TXZTqsPkqtToML3TSeyHasS6ba8IivlXxISMTAZAlhbk4OMkDcb5FWkLFNZRQ2VuEsMttbDWFAFAFAFAFAFAFAFAFAFAFAFAFAV7tp2qi4fAXfDSuGWGLrLIBsPRQcZbkM+orGUlFZZnXCU5bYrkwLivEp7hzJdOrud/FlgvogyAg9APrO9Vllym/M9NptI6o8JDNGyc4APLI22rU35Z4O2MEnua5Gl1cHQ+BnY7qrbevUGuiuuO5M4L7peG0ln5IfWsDaRuVGOQAz72JzuedaLLIqT4ydVFU9i5wv1+o6jh/Ob4kHP2VolYmuyOmNTXmxyBjz+0/ZWlcm18HlZVJxnB8jkH6jzrJ1zXOODWrIN4zydCtazZhCRylDldqyTMJRyXHhNzFeR91P7QwUdTpkR1OUdH5qyk5B9T5muqq1xfBUavSpo0Hspxd5A0NyR84hxqIAAmjbPdzKOmrDAjoysOWCbiuxTjlHnra3CWGWGthrCgCgCgCgCgCgCgCgCgCgCgOF7dJEjSSMFRFLMzHAVVGSSfdQHzf2l47Jd3MlzISA3hijP4OEeyD5E+0fU+gqu1Fqm9qPSdO0jpW+fdkMWzzrnxgtDooztWOcBrKwdwBjB5cqjMs7kMRS2vsOVrSzb5HWM5+FYSTRkmjugrWzIS4gVxhhkfaD5g9DWVdsoPKNVtUbFiQ1spWy0bnLIRv+Mp9k+/Yg+6t10VhTj2Zp01ksuufdfqjrJWpG9i2rYcEFlOeauykfUa2xscTRdWprkvXDOMSQTQPOdRXOibAXvbdsfOIpMbCRABLtjV3WwGDVlp5p8x+qPN6qpp7X9Ga0K7ytFoAoAoAoAoAoAoAoAoAoAoDL/lm4tkRWanZx30oHWNSViVvQuGb/AJVcuqt2R48yz6XplbbmXZGN30mp9PnuceQ/jXLUsR3MvL5bpqtf+I9LtWt8m9cHUPgbc+QFQo5ZMpbfmdoox1wSeef++VYym88BVrHvdzpaDwAemPh0391Y2PE8ilZrweO8aJtTeJDszDpj2WYfYSPsxWxxjbHC7nO5TplulzHzZJh8jK+L3Hp6Vx7OcPg7t/GVyN3vwM6vZBAboUJ5ah5eord7NlcdznerUX73Zd/gCr9/b+6T/M9Yy/kpfFkR/qG/gv7hMhzkHHoeR/h8Kyg1jDRsmucpnGR3HiUZ815H10kdazioN7f1NVrmluX5f4LC92fmKguXgn8MTsPFBcBS0WphzjbSVOdxk5JB26qV72MYa/Uo9U+MrlP9DbuzfEVubWCZDkSRI/xKjUD6g5B91WKKhklUgKAKAKAKAKAKAKAKAKAKAwH5Q7sycSuyeUZjhH9lYlY/rSPVZreZpHo+jLFUn8SgofGT5gn4E7fYBWcvu4Oivm3c/NDgGtB1nuA5JPwH7/t/ZUz4jgwr95uXoOteAT6GtKXKN037rZ016E9FAz7hz/jUY3zMM+HXn0PdupBfl3YCNv01to+rUV/xVt8Nzjuj3RzO5V27JfdkXfs98nYks4ZFleCR1LkMA6aXYsmUbBXCFeRFd89NGxLcuSohq50t7Hx6FTl4Msk1yFlFxbwxgzzxoUjVItUkgBDNknIQYOSSTjAzWMaNkkl2RNms3wk595JL8i28D7F20VpHccWmaCSUL4TN3IC6RoQjYl+bEDcFsdK2RoilyjTLWTbynjhE0vYLhd9bN80EZO+iZHZ2WQdJMtlh5q32c6z2JLg0Subafcx+yYq5Q6lOcqratLKPCdDHyZXGR5GuHUV4WWvqXOjvUm1F/JMvnZ23Bs51YZRLyJgMDGgtA8i+oOuUH+0aiuWZRfqjl1UcKS+JqfY/hywwKqhlK5iYEnDNCxj16M6QWCBiQBnO9WEexTsn6zICgCgCgCgCgCgCgCgCgCgPnbtohHEL5Tz+cZ+DRRsPsIqr1a+0TPS9Ie7TyXx/sUtRjHux/wB/VWxvKZ0wg/dfwwdg1amjfk6w7D/vrvWM3kmEVFYHKGtTRsOuqsVw8hrKaHHZfh011NHbwqrZBWTvASmiKVWBfByQDGDj6XsjmSLSiPLfrg83rZ5UV6ZX68G1L2PlbS1xdfOGXcJPbW7QgnnpRVDKP0z0510PLK1zJo8HEgRZQixrpYwxqNDSKcqWOBlQQpC4G43zTHoYZOlvZxrI8jlWmO5ZsFkiydCjPsoMdMAkE880x6jI3u+Do8xlhbupMd3MY9jJGRkK2PpDIKvzXJxzpjHYnPqY18q8SfPikCgC3treJQvR1Luq/wCGVB8a5r5JSjH17lnoYPwpT+WPmW3hXDStrFF9OeeLI98qvJjz0xo/wSuahZmsGerl7ryaZaQFS+fpOWHoCFH7QfrqzSwU44qQFAFAFAFAFAFAFAFAFAFAYh8rdj3XERIBtcQK3vkiJR/1DDXBrYPCkXvRbcOUPqZrdDDGtUOUXEuGeAalg7K1YNE5O6PWDRkmd4d+uB5+lYY8hKaimzYfkj4OLayNywZnumMvhUkiHLd0AOZ2JbA/Hq5hHbFI8ddZvnJ/Esk/G8ldJGzwEFd0khnkMZyDupXS5I6aRvuRWRqwOOA8QaXAJyBCjkkb5kLFAfzu7CkjpqHnUkNEH2h4i8NwFCvOVR2wkbO/czRzeB1ReXewRAMQNm6kEnHKXclLg8cF4iFikuWZhDB4pCwZGxBAI1jZGAbUd5DkDBZF3IOJzklmW8Pl+dTtcXJ3aTv5MbhRkFf0UGnfySqmybnY8fI9FGEatOo/U2Ds7a97MJfwUGpI/wA6YjTI49FUlAfNn8hXbpqtqyym1du54RaVkBJAIJHP0yMjPwrqOM90AUAUAUAUAUAUAUAUAUAUBUPlN7Pm7tCYxmaA99H5tgESJ+kuceoWtdsFOLRv0tzptUz55lPeIrjrn05EjP2Zquxsk4nq6rPFrU/UbA1ngnJ7EnTmaKOTFzx8zvA2cbVrmkmZ1yco5LL2W4E93dJbKCAyFpWH4OHIBOejMAyr6tnpW7TVbveZV9R1W33I+aPoZQsUewCoi8hsFRRyA8gBVgygKdw/sctzGbieWdGuMyqkb6EhWXvHCaMESNi4k1Fsgl22xtWPIyTvZcNGslvLgyQsMuBjvkcaklbc+I+JW/OQ4wMCpDGXC+P2sTMtxcRJPPcTYR5FV2CTPBEAD00xKo8yDQhle+V8mOF9GwuI0WXHIiK4hCk+/vihPUaR0rXZlRbR06RKVsVIz/gDva93KNOVJXS5IWeE41aGwfviYB04JIBwDmuKCU84/wDTLPUzcML0/YvFpBxFgi8KD28DDKs8lnLbBSc6ogpkfHPCrgegrqrjYu74K6cqGs4eTQ+C8N7iPSXaR2OqSRsBpJCBqYgbDkAANgAAOVb8HISFSAoAoAoAoAoAoAoAoAoAoCidu+1k9mJUVIRqjBheWXuwSwIYAMNMjqVY6dQOCvPNYZeTOCTaMHsm1R5I0qq6VXqeQyar7FiWF3fc9Tp5PYm1iK4SGky4JFZR5Rsm9p0t4c58upJwPr6VDbzwYcRi3It/Zns1JO8aQr7alhI6sIQq6dRB/CkaxgLsfMVlDTym8yOK7qEYrFZtfZfs7FZR6Y/E7ENJI3tyt5t5Acgo2AqxjFRWEUs5OTyyXuoRJG6HYOrKfcwI/fRmoxe/7bXdvxCxhjulfVKtvcWghwsOl1hxrI1OWyzBs9AfZIFQiGa1ZSK93OUIYLFAjYIOHDTMQfUK6n9IVBJlPyxdn7ppFigji+az3AnMmlVkjuCuhlaRiAA2MrnGWOnPIVGUh3NFisPnqSC6jKxvB83RXyJSrbyu34rEiPAGcGPOd9ndGWHHlEP8nthhpI5lDNBH3LErsXMsiyHHLDfN42x5EVopqUZM6NTc7FEuNpwaCJy8UMcbHmUQJnpuF510YRyZH9SAoAoAoAoAoAoAoAoAoAoAoCO47weC7iMNygdG6E4II3BUjdWG+4qGkSm08oyztZ8nFpw+zmnEszsDGIlkddKu0iAYCKNZwSPFn99aZ1xUW0d1OqtnZFN8ZRlnE1wc/wDea4qHlYPRah7feJnszw5HKySgMkDwTzahlTGJl1rg7aRGsrHqcD1rqraTKbWKTTT792b7wSKNkB372KSRWyxJDk78zsrLoYDlgriutFZlkoz4rIyUcnE3dRk2Kojrjs9ZXDmSW2gaU4++GKMvkcjkg7+tYuCfY1Tr2kvw6yjgTREMLnPMnc+8/ZyFQo4Nb5GF9xdHjZUikkZgyCNoZUBJ2OsuoCr5k9OWdgXAjHk5cPjMUUURYsY40jLHmxRQuT78ZqTrjBYIPs7eCPit4GOFuZAidAZYIY2Kj84iSQ/8pqwT95o55x91MvmazNQtAFAFAMOOcTW2t5Z3BKxRtIQNidIzgH15fGobwsmUY7pJEZ2H7S/yhbmYx93iRkwG1q2kA5R8DI8WOXMEVjCW5ZNupo8GxwynjzRYqzNAUAUAUAUAUAUBGdoOFfOYWjDtE+Q0cibPHIu6sv7COoJHWgMV7QcB47cTJDdLJcLG+UYdykGTtrJULjYn2hkZNaZwlLjyLGm/T1e8k8lFuIdMYBIJBOSDkE5PI+Xl6Vxt/aNF3St1EW/n+Y74Fxkwd4OayIVI9MEfvNZ+honVlyb8zQ+yfbRIrV5pYbiQ2sap3sYJWSLH3pJznGpOWog4BByMmulaitSUW0m+y9Sltq8KWPI0bh3F47qBJ4G1RyDI6EEbMGHQgggj0ro7k18no1B0HW3lxuSAPMnAoarVwSeqssHLgaTXq96IdyxRpNuSqCFGo9MknHnpbyokkTFYZG8XvVt43mlOEjUufcOg9Ty+NYs61yjLLW/a5jUl0w8jPOrI0hRmZpBLD3bK+pWIGxzgAjcYPArE55NttEoV8cmm9lxFBEZp79bltPimaRVjSNdwoGo4A3JZiWPU7ADrWCraeexY+HXgmijlQMFkRZAGBVgHUMNQPI4PKsjEcVIOdzcLGjPIwVFBZmYgBVG5JJ5CobwSk28IoMIfjkmpwycMifwqchryRDuXHSMEY0+fPcYXWvf58jrmlp1t/wCT/T/sv8UQUAKAABgAAAAegHKtpxnugCgCgCgCgCgCgIftPxd7SEziIyxx7yqpxII+roDs2nmQSNsnO2DDJjHc8Gbdq/ldSWFouHpKryDSZZAq92p2YooJ1NjlnAGc74xWqd0UuCwo6dZOXvcIyqfHd4HIMVHuBxXF/wA8v0L2p/ZNejwhjmtqNbeCTsOOTwwzQRPiKcESKVB2K6W0k+ySu3wrXOmuc42SXvR7M5rtKrJZyXH5GeLyJLJbg6o2QyiPrrUqrshJ2Okgleuk8jz7q5eRw3V7GpLzNn7mt+DXvGnGeF9/A8J5SgI2+PvZYd5uOR06qhowlLJn3yfcX4hNL81ac6IVYSu6K8iFMoFDt1Lj6WdlNc9Vk5SafY7tVptPCiuyt+9Luv3NMsLFYtRGpnfBd3Op3I2GT0A3woAAycAV0pFbgyL5YO1iyt8zgOUjbMzDk0i+yg89J3PrgdDXPdPyRYaSnPvy7Izyz4oYzlWx8cVyOpssHdW1nJoHYvhF1xN176IpafhJmUBpF/EiYjOWzguOQzvnFbq6ccsqNVqY/dgjdbZ1I8GNIyu3LwnSQPcQR8K6UVwXM6xqzuwVVBZmYgBVG5JJ5CpbwSk28Izt2l45Nga4+GRPud0a6dT06hc/V/a9jRzY/gWWI6OPPNj/APz/ANmh2tusaKkahUUBVVRgKo2AA6Ct6WCtbbeWdaEBQBQBQBQBQBQBQFV7Z9pRw94JJlZraUtDJpAJR8a420/SBCyAj3eWDi3juZwg5vCMh7ZTcJOpuHxzB3B3yYYIyfpaGGsnyVcLWiUofUtKY6prDeI/MpE0g0hV9lR16+prQk3LLLXMa61FdkcG/fWyJpsecL4nrNY4Nm5E72Dvu54hasM/z6xnptN96P8An+yttWVI4tW4yr48mfSWogEgZwOW2/pvXYVzONrdpOrBCQR4XXdJIyRyYc1PkfiDUZyYs42FiY2ZmkZ2bAyVjXl1bQo1MdssfIcqhRwTgoHyjfKOsYe2sWzJ7MkynIj81jPV/XkPfy1zsxwu50U6dy96XYxwmuR8suYpKOF2HvCeLzWzFrd9BPPwo6n3q4Iz64zWSkzkt01Vjy+C79m+L8X4xKIRcyiDIE0kSpCqJ9Ia0UEsRsFB6+Wa3RcmVttdFSeHlm8eCGP6KRxr1ICqijqegAFbeyODuzOZriTjs5jiLx8NhYa3GVadxuF93UDpzO+kDS82PjsWm2OijmX8x9l+H/s0eztUiRY41CoihVUbAAcgK3JYKyTcnlnapICgCgFoBKAKAKAKAKAi+03A4722kt5chXAww9pGU5Rl9QQPfy61DWTKE3CW5Hz72g+Te+tWP3kzRjlLEVKkeZQnKH0Ix6mueUGuxbVayqXMlyU9wSSuDsfF5bdM9axxt7nR4njcRzjzPR23P11ist4OmTSW59g7llLB1KsG3VhgjYcx0NZT4wjn0z3xlLybHnBWxcwN5TwHPukU1MHiSI1KUq5P5H1Oo512oqX2yeL3gsU2ljqSRRhZInaOQDy1L7S/mnI9K1yXJocnkw3jvELyVZhLPcPGssi6CdB7sOypqVFXXlADvselcN11nibOyLrR10+FvfLKfLYHmmCvTHKtXi7XiXcs9kZxzHsOuCcIhlyk9x82fPhaSMvEwPQuu8ZHmQQfMV0RcZ9itud2n8sxNI7OfIwjMsl3cJNFzCQqVDjpmUnOPQAH1rfGGCsu1bsWMJGuwwpEgVFVEQbBQFVQPIDYCthydzOuJ3cnG5zb2zMlhEw76Ybd6w3CoevTA5fSP0QdLbseF2LWuMdHDfP+Y+y9Pj8zQ+HWMcEaxQqERBhQOg/eTzJ6k1uSS4RWSlKT3S7sc1JiFAeZJAoLMQAASSSAABuSSeQqANrfikMhAjljYsneALIpJj/GAB3X15UygOkcEAgggjIIOQR6GpAtAFAFAFAFAFAR3E+A21wGFxBFJqGCXjUnyHixkH16VjtRKbRROJ/I9A7aoZ5EX+rkXvUHoCCrH9ImsHWjojqrFxkZxdkLGwJmlLXFygBiikTu41ffQxjAPhBBOpiwGNt8VjGMY9u5lPUWXcSeEVW/7Hu6NOQViLFprmdktwxYlpGjSQhjls7kD2hjVWtVzb3M6vbI1wVcRtb8HjSKK9ZSIRcwaRuxMHeAyTFcAgaVbSPLc9Mc9Ny9o8Jd13f9iNRdKdXC4/c3pGB8SnIO4IOQQdwQeoq2RyZ4Cxvi7aRHIoGdRkUrggjSFPJ87nIJG3rWDaNEu5kk9u2u6UGRlgnn0qpQTCAyyMjWzMNMihxKvdPtlCVZTz5LXFTSl5nTVGexuH1LRccI4TxDTI/3mV+br3lm0j8m8LYVzkH8Y+tbfs59zCNt1X3W0THA/k8srWQSKjSSLurTOZNB81U+EH1xms41xj2RjZqLLPvSLWTiszSZhx3jEvF7g2NgxW2U/wC0Tjky5wQPNcggD6ZB+iDnRKW97UWlVUdLX41q95/dX92aHwbhcdrCkMC6UQYHUknclj1JOSTW5JJYRXTslZJyk8tj2mTA5mdc41LnyyM/VTKBza/iHOSMfpr/ABplAr3H+Mwu6J3iNDErXE+khxpjwIkIGfadtWOvdY61DZnCOSu2ckDRQGdUUOZeK3GoAaY31lFcj+9VfURON81jhGezzH3BL6OKWMzTrCz95cNE8oRYoZc9zCI86dWW1E4zlG3AIFRwn3MZxwi1/wAv2v5RFv8A7xf41l4kfUwwJ/4gtukqnP4oZv2CniR9Rhnhu0luPpk+6KVv2LUeJH1GGcpe1Vuo1HvyPzbS7b9kfpTxY9sjDJW0ukljSSNgySKrqw5MrAFSPeCKzyQdqkBQAagFT4j2qZiVsVRsbGeQnuAcfQC+Kcjb2SF6asgiq7WdSp03D5l6L/zg6adNO3sU3tFcLod5pGnmIKh5CAIw2Q/cxjwxYUtuPEQN2NU1evv1V0U/divJefzLWvp2yDkxtwy4KWqAEKYRbODjIAieMtt1GkMMeVdGjs//AK5fFs3a7TqOmWPJF/j7PyQAtZzCBeZgkXvrZd8sYxlHiGOgbSPxa9Esrsed3ER2T7WniUk0AnSIxsRiONg80Qx98ikdiApyMjTqAIORkGs5wnHujHcn2IztnZGG7hkQFI2ha3VfIQMGQ+eW72bn0UHqaqOqpqpSXky56M07XCXmhn2c413Qe3kUFVO2QN4n2QEdcaSnuQVwvU+7Gfr+53z0KblFeXP0LX2JvRC5sySYyDJaE7/evwkGfOMkYH4jLz0mrrTXq2BQamh1Twyu9uO0kt9MOH8N8QYlZXU4D49tdQ9mJfpN1PhHk0zm5PbE79Jpq6a/adR2/wCK9X/g78V7PR2EVtFGA5xcSOX1BZJRGoBdVIOkZAC52A89606qfgVpr1RWanUzum7JHePhMZGJYbVxkZBt2II/SkbpVFPrEvJP8zl8RjocJs+ljaeX9Hi5f4a0Pqto8SR3jhgUYW1twPIQxgfVio/1W0nxGdluFHsxxD3Rr/Ctb6naxvfqR1zZI83esNyqqVGAjGMs0bMoG5UyORvjJBxkAjZHq90Y7SVZJLA3t+CxKuHUyEp3bM5OXQDSoYLhTpA8O23Mb71lPrN8n6B2yZMWN0YV0xjGTqJJLMzHmWYkljyG/QAdK1S6ndLlkb5Dn+WJPSsf9RtI3yEPF5PSn+o2jfI8S8SdlKk4ztsSp+DAgj4UXULhvkMVBDxnvJjhzkGeZgR3b7FSxBGw5136HXWWW7ZGUJNvksXY+LRYWan6NrAPqiUV6kzJigCgKj2yu9ci25P3oRmaYfjgtphjYfiMRIx8+7A3BIqo6xq5UU4h96XH+Tr0dHizKZxHipdyo5ADlyGc4H2V5mFGI75d2eu02nhBYwQvF3+8S5OMoVyemoacn667dIvto4NmqwqpElZokgKEgxyI0ZwQRpYFTg/GkHKu1N8cmnUKNlDS5Hfaftg1xbR2yHB7sLdsORkXwyQr6ZBLehA6nH0XpWkV32s/urk+b9S1Xg5qj979iIvezjW1pZXsZaOSTLu67NHJKxe2b/A5jIPPwqcisqbIX3zqn2k+H6NC6M6qo2Q7xXPxXmSPGe1ou47aOddF1HPnKg93KhikRmU76N2QlW68iapOuaOVNUk/p+Zb9C1sLb4uP1Ii6jMjjuTuoZWbfSM7gZHtMHVdug1ZxnfzFOK4farh9v8Az5Hr7Hvn9n5dxne8fkmjWCNW1iUEMpIkWTGkpGQRgnU6k8tJI6kixordXZ/+vU0OiFy8a1e6v1foaj8lnAoYLVZUIaWUffG5aCpIMIH0dBBBHPUD6AWtUFFHntfq5amxt8JcJeiO3buLVJbL5icfqpXB1aW2jPxRXz7HCvGI1HoVm2gIwrAHnFQAoSGKAKAKEBQBQHqKIZ1NyjDv7/vbrv6YY/VVh06WLkbIdyydnFxaWw54t4Rnz+9rXtzYSVSAoDLuOXeuW4lzkPKY16YjgHdY9R3gmb9OvJ9WsVmqUfwo9J0en3dxUrabM7jzjU7+au6N/wDGotraoi/j+5bwmvHkl6L9CRArjTafB0yxjkYwWyvKHjGlUbJZPD3rDpt7Sg888yMdDXfK6dVeJ8t+T8iu2RsnmKwl6eZLQ9kWup5hFKE7wJKVceEo3gnMbDcOCNRBBB71eW5r1PR+q2R02xcrt8jx3Vum1vUKb79/maXewLMzWjxqYO6w4IYHB2TS3IYxt1yOmneU8PK7mLSaKpx7s1FZWaLGWd2uYy8j4LuAHKg4AAAHIDbmeZNc3V752aeUpvnC/c6elVQrvioLCy/2M745dJGSkA0NnxshKgea4GxY5+GfPlS6SFko7rfon+56+uiM25doruxzwnhTQKly3RtDL/VI+Aj+/Vs3kH9DnOy2NsZQg+V+pz6i9uyO5Yh2S/uaBw27aBjcwqWRsfOYlBLNgYE0ajnIoABUe0o81GerQ6rMVGRRa7TbZtoke1EyyPZSxsHR+90spyrK0YYEEcx4RUda/pX80VU+w1FeNyaT2KZAtMg8kUyBMUyAxQChaAXFAGKZAhFAO+HLlj5aW/ZXd09/bo2w7kt2TUrY2gO5FrAPqiWvdIzZLVIGfGL0QQSyn8HG7455KqSAB1JIxUSaSyyUsvBk96mhUjJyURVJ82A8R+JyfjXhXZ4lkrH5s9t0+vZWivSQaLyJwdpElUr0yAhyPeFH1VZKzfpZRfk0Yzhs1cZJ90yaMYYEEZBGCPMHnVcpOLyjtksrBzsE7vER5AeA+aD6J9V+0YPnjffi1eLH6/5OWHue5+RYuH3Pdd3N/UPl/wC4k8E2fRQVk/5Qqw6RdiTi/MpurVZW5F+4rxaO3TVJqOxIWNWkdgo1MVRdzgAk16IoMGffKn2ojaKGK2kBdis5YbhImjbQT5M2sEDyGfLOjU7XDbLnJcdH0U7rd/aK7sp/Zzg/KWQeqKef9ts9T0+v3ed1ur2/Zw+v+D0llim1GP3V2+PxLNbhTqSQZSRSjDzVhg/trh01/h2JnPqavEgJ2fv3tpWglOXjxv8A1kR/m5B7wCD5MrCrGz7Gamvuy/T4HDFLUV7H96I44lhLu2WBiIZJJJHjGNCSvDNpZeql9MhKjYlNWxJLdGrnv0Us/T8yi1dWwnQK8nkr2egtCAK0ABaAXTQBpqcgNNMgNNMgXTUE4POKkDrho8R9x/ZXd0/+cjOt8kv2aObO2/4eH/TXzr3ZsZJ1IK326uAIYo84M1xEg9RHmdwfQrAw+NcXULNmmnJehv08d1iRn3EHy599eOqWInuaFiCIpl1XS/7uJiffIwA+yN/rrvXu6Z//AGf7GiS3ahfBfuSiCuBs6Gzo0QYb9DkEbEEciKmFjg+DTNJjmCdtRSJO8Zhgqd1w+VAbz1YbC7Z0scgBmFj0zTWWT3rsvMq+o3QhDa+4/wCJBrW2MFxeWts8kXcmeaYzXHd6dOI4gEC4HIAtvuSxyT6pZPNMqcXCLAxNHZ99duVKG4nBSGPIxqSPA71wOWxAOMkbVw6rVVadZm8y9C2o9qtiq08RRPBMADyGPqrxkpbpN+pfRWODmRvUxNnkJ2lQGezI9vuZ9XrHmPTn9M7fGrucl7Hz6oqdOn7W8fUZ2jn51D63GD+jbTb/AK2PhWje3pZRf4c/qjHq9cfCcl6ouqiqHJ5g9gUyQLpqCBcUAaaAMUAYpkBigFAqckiEVIwOOHJ4/ga7+nP7ZGUe5J9l/wChWv8Aw0Pr+DXrXuzYSlSCl9t5s3donlDdS/Fe5jB+qV6puuSxpfm0js0CzcimSjLHJAHmeVefqg54jHueydirryxhYqpnuSrBsGJfCc4ATO/luzfVXZq65V0wTXr+5xaXURstnJfAk1FVp3NnQ52CqWZiFVRzZzsoHx69OdbdPRK6xQRy6i5VQcn5F/4D2eW2jBZtUxBLPtgO2xKAjbAwoznZR5nPtKKFVBQj5HkbrZXTcmR/EbSO3jJUwKrHMslyhkMjn6Uj5HljJ2GwGAAK3SWDOMcFPuYdFxG0SW6wzJICbWXXEzrpZW7vAEZwZM4znI32qj6zUnTv80yw0FjVu31HRrypeCwR6mA8zWceXgTlti2eYLd55bi6VTJBE4tAqAl1WEB3lVfwis8rjC74RSNXT0mo0FlmljGHdc49Tz1Ws8O5t+Y2FiontpY31o1xlSGBTxRyKcY/fnHpVTC2fh2VTjhqP7NHRr7Y2adtepcFFUx549haZIDTUZGD1imSMBimRgMUyMCaaZJwLigwGmpySJpqcjB3sW0kt5KT9QzXf0/+cjOC8yU7OpptLcDpBEPqjWvekkjUgo/a8g3q+cdm/lsJpVx/oGqDr0vs4R9X+xY9NWbMmfxdoND94pKjUQoVNcrnfYA+FWOORztucb1p0+m8Np/m+yX+S+vtVleP08ywWfAXuz85urh45yulVh7rTHHzCyEoRM3UkjAPsgV22TrnHYkmviUyrtqlu7M6X/Zx1T+lsWZkjTu4o1OuRlRNROrYFsnGNgeVaqdJS5rETZZq7oxeWWDs92cgt7+TQZGaG1h0mWR5DmZ5w7+IkBiIlG2MDI61cV0wh91JfQqp3Ts+88lmuJulb+xsrhjkrnajjXzaLUoDSuwSJDn75Iem3IAZJPQAnflWu2cYRcpdkb1Ft4XcpvFLyOTMrQxRXFtNEZGjxl7eZdBYnAYoGffOQDHmq22UdXpJOHn/AGN8F4N63d0Pq8a+GXy5HPDbbvH0gkZ2yOYHXB6HHWunSR3Wo59XLbWy4djIVW1VkwFkeSVcDA0O7GID3JoHwr3Na91HlJvMmRHa7gUSPFcR5RmuYu8C+xIWOkMy8tYyPEME8jnbFf1SuPgSnjnHcnfLa4jhUrwW40YPQFNwFAqMgXFMjAhFMjAYqcjAYpknAuKZGAxTJOBCKnIwe4R7X9hv2VYdNeb0ZQ7ktwH+jQf3MX+QV78D+pBQOLsXuLxyPZaKBT5rHEJD+vcOPhXkuvWp3wh6LJcdMj72SoNENerHixgE9BnfHln9w8q5VbLZs8j1CrWd2BxDdHHhJ5kbehwftBqHvhwYuMZc4H3CLgtd2isxINxnB9IZWX7VB+FWfSZSd/PoVPVoRjRlLzRc+MSmG+gfklxC8B9ZYz3sAH6BuvqFelXc83Vy+Rtx3j8VsB3hLSsPvcKbyyH0X6K+bNgDzrGdkYR3SeEday3tisso/ezPMbi7XU5GlFjOpbeM7lFXmxOBlxktgbAACvNa7V+1rZW8JeXbJaabTeD781z+w3vZopVaUwpLDC6RSSPpBRpSqkBWGTjWmoHGzDnvjnpptqxWpuMpJtL4L/PkLdTS57Ws/ElUdSPCQRy2II+yqucZJ+93LKPwH1lKY45pFGWWNio83wdA+LYFWHTIbrTg6jLEDQuGWYhhjiXlHGkY9yKFH7K9kuDzLIrtoPvCHyubU/8AuIx++uLqP9NP5Mk5sK+b5G086anOTFxACmSMBimScABTIwGmmScBioyMC6abidoumm4YE0U34Mtp1tk394I+yrDpUm9QgkO+zJJs7bPP5vD6/g1619FRgSdSChXYPfXMD+FzK0qZ/CROqHUnnpbUp8sDPMZ8d12icdQrse61+RaaC1RfJWLq1ZDuK4oWKSPV12xmuCCvpnWCQxZLpKThRltPea2wOp0tyq1qjGV0d/Zr+xx6mU40ydfdMefOAj95G0zwQywSq7q0UxQENcL4Qp2QuAQBnJG/XdppRrvg3hN5TS5XwK6auu0st6+KLh2p4xbSRmKC5aRgNaGFzcMk64aEhgfDg89TqCrEb52vbLYVrM3go6qLLH7iyVvhFuUQGQDvmAMjai7M350jeJsct/KvIa/Uu61tNteR6rS6dV1pNc+YvFLZXRiVBYKSDjfI3H2gVr0t0oTST4NtlScT0tiozgsELrIYgQIzIoAVygG5AVfTIBxnespayfbz5WfPHoafY63Pfgd5rkbb7nWkS3C4tQiT+suYh7xG3fn7ITV30eGZZKTqsvI0UV6coCG7XD/Zv+fbH/3MVcfUP6afyYG4NfMmbEFQRgKkYEpkYDFMjAuKjIwKBTJlgCKjJOAxTJGAIqQzpBsc+h/ZVn0n+oQwOezK4s7YHpbw/wCmtfRjUyTqQNeIcOinXTMgcA5Geat5qw3U+oINYzipLDJTa7Fe4h2OLfzNy6+kqLOo9x8L/W5qtn0jTSeVHHyOurX219mQafJ7dKzMLu3y2NvmkmMgY1Y7/njA/RFS+l1OKi84XxN/+qW8teZWYODyT26TTXEmTrV44gkSBkZo3AKjWRqU76qo79RDS6h1QrXHm8tndpZz1GN8n8kLY2yQoEjGlV5Dc/adzXNfdO6W6Tyy6qphXHbBYQ6DVz4M8HKSQMGVSNWk7Z3GRtkVuhW4tSa4MJNdhJL5VODqOkKWKozKgY4UuwGEBPnWcdLOfvL6fH5HPZqa65KMnyONVcrR0lq4BH9+tV8lnl+Kqsf/AFzXpukQxHJ5jqcszLtV2VRD9rv6M2Nj3kH+vHXLrP5E/k/2A2Ar5hk2YPQqCRMVBLQEUyRgMVGScBimRgUCoySKaEiCpIwKRWSyMHmdsRyHyjc/Upqy6T/UINEtwuPTDEv4sSD6lAr6OaB1UgKAKAj+0HFBa28kzDOhfCo5vIfDGi+rMVUeprGUlFZZKWTNrqxEFpFDKxLIpZ2DMmZGJeQ5BG2p2rwvtMrtXO2K7vHbPB6Pp9CxyQAudLKA4cMwGCQWHqCOYHXP113Sq3xbccNLJbbtrWHnyJANXA0dGDhd2/eY9jb8ZNf1bjFdNNyr9fzNFtW7/wBDJbaSJZIY5QI7o5kBTclFHhRgw0qyrg9djg712K+uxq2UeYdufXzKyzp32iee5J2aYxnOTjOXZvqLVX3T3P8A6LRQ2xLtZSd3cWR/H76H4vH3oz//AD4+Nei6a0lg8prlmTZc6tiuIftaB81fPIPCfqmjP7q5tX/In8n+xKODCvljZuwAoAFAFQAIoSFQAFCBakkWhIlZ5MTzctiKU8sROfqU1ZdJ/qES+xL8NbMMZHWND+qK+j5Occ1IFoBKApHEr0XMwkOfm9uzCIHlLMMq0uOqr4lXzJZvxTXl+udR/wDjV933/wAHfpNO5PJV+MXutzVPRXsies0tG2JGooGcADPoBXVKcmsNnVsSeUjpqrVgYFDUIaPMyZKn8U6h/hK/sY1nXPamvUwcE2vge1fFYYM3HKLZE5ntx3RAmjKvGTyEqHUmfQkaT6MautHdjDXkeY12ncZNMuXBOJLcwRzKCodclTzRuTo3qrBlPqK9AnlZKNrDwNO14/2Ob0UN/hYN+6tOp/kz+TCOLjevlT7m9nmoICgFxUgSoB6oSIKgC1IFoBKAJANLg8ijD9U1adI/qUGPuz5za25/3EX+Ra+kYOckKkBQFa7VcV//AB4mwzDMrg4MUR54PSRuS+Qy3QA1vUddHTV8fefZf3OjT0O2WEUninExgRxAKqgKANgFGwA+FeQrpcnvn3Z67SaNQWWQpbeurBZxWBQ1MBnvNY4IFBo0Rg8ySgYB+kcD34J/YprKNbkm15GLaTwLmsTPA+4VfGNsZOk7HBxsfI9K3U2bJZOPVaZWQLN2N4gYbhoXPguGZl8hdKuqQDyEsYEuBtqWXqa9RpbVKODx2qqcJZLL2w/oU/8Adn9orZqf5MvkzlXcY2U5cMTzEsqfBJGVfsAr5jqa1XNJeaT/ADR0tZHAFc5jhhpoMMDQHk0IPQoSJUA9AUJCgCpAy4uPAvpIPhswP2E1cdD/AKn6CXYmOzp/2S3/AOHi/wBNa+irscxJUBEdoONC3CquDPJkRITzx7TH8xQQSfcOZFc+pvVFbsl5GddbnLajLrziBMj6WJALLqJ3kkJzNI3QnUAo8ghA2ry9zlYlKz7z5+S8keq6fpVH3vIjmateC7wBamCRAaE9zoDWOBgXVTBDIniPEAssKnkZtOfUxt+91qx0+ncqpyXfbn6ZK3U6jZdCL85Y/QlgarsFmLmowGTfCQJwULlJABoYYyro2uJxnmVbO3IhiDsastHqHBpFB1PSf8l5lzjuG4jYSopWOfDQyA5ZY7hMZB5EqfCw6lWBr0DSshjyZ5Zra8DI9m7vfDwrqZnOmS6A1MxZjgOOZJqp/wBGr4y8+XKRl4g+i4XeKABJbHAxuk5PxJck1yT/AIapm87mZK3B6Xhl51ltvhDN/wDbWL/hinykyHYDcIvD+Hth/wCWlb/ris4/w1p13kyN4n8kXg/DW7f+XlX/AKxxUP8AhmjykxvPf8nXf41v9Uv8a1/7Xq/Gx4gn8n3fnb/+qP3U/wBr1/jY8QX5hd//AK/1y/txT/a9X42T4gfMLvzt/wD1T9mN6f7Xq/Gx4hyewvunzT499/Csl/DFK/5sjxCPfgF6SSBa5wwBea7kCllIyEOwO5qw0/SlTJNSz9EhvLZwy2MUMUZOSkaIT5lVAJ+yrY1jqsgVL5T4IjYu8g++IR3DDZlnfwR4ODtk7+gPlkFV4rUPUmM3F5RhPFeLtaMscbGQAbiTfHubnv65rr1H8OU2rdF4Z3aXrF1Kx3R2te18LfzitGfdqX6xv9lef1H8PamrLjyi8o69RL76wS9vxOKT2JEPuYZ+rnVTZpLq3iUWWtWsos+7NDoGtDizepryOV1MVXIzzXOBnw6hq292a201qUsP0MLrGo5Qnz1TtGQ7HkAcgf2iOQqVp5LmfCMXepLEeWVXtkxVoVB3UM+fzyw3+sGvVfw9QtRG7K7rCPM9dsdU60vLn6lnhvVkiSXvAmVDbkYHmCDzwa81OiVdsq3HPJ6CGphZVGzcllEfcdpYk5yCQjpEhOf0idIrsp6Rdd9yD+px29Ypq7yz8jlwnjz3M6xB2tkfK64zmXONvFyTruN/Wrmn+HnTidnLKPV9anenCKwv1N1+Tt4zYxCNFRk1JKoyf9oQ6ZixO7FmBbUdyGBqcY4KtllqQFAFAFALQCUAUAtAJQBQC0AlAFAZb8qvFA9xHBnw26Gd/LvJAVi+pO9P6a1YdOqzNyfka7Hxgwfi1z3krt67e4V6HtwaxpmoAYqJVQl3RKeDrHcOvsu6+52H76459M0s+8EbY6m2PaT/ADHcXGbheUz/AKWG/wAwrjn0DSS7LB0w6pqodpscf+JLnH84P8CfwrSv4Z0782bv9Z1K7P8AQaXV28ra5W1NgDOANhnoPeauNB0+vRxcYeZX6nVWaiW6byzlpHlXV7PXndtWTn3S7ZA1swl2IO1nKVdSpwQQQfIg5X7QK1Ww3QaGeT6B+TfiQNw6j2LuFLlR/vYwsc3xKGDb8015XVQ22ZOtPKNHrnJCgCgEoAoAoBaASgCgAGgCgFoBKAh7zstaSs7SwIzSnLk6ssQoUZOfJVHwrZC6cFiLwRgjvuccL/I4v1/41n7Vd+Jjag+5xwv8ji/W/jT2q78TG1B9zjhf5HF+v/Gp9qu/ExtQfc44X+Rxfr/xp7Vd+Jjag+5xwv8AI4v1/wCNParvxMbUH3OOGfkcX638ae13fiY2oPuc8M/I4v1v41Ptl/43+ZG1B9znhn5HF+t/Gntl/wCN/mNqD7nHDPyOL9b+NPbL/wAbG1B9znhn5HF+t/Go9rv/ABv8xtRK2PZ22h0GGFUMWdGM+HUCrY36g1pnOU+ZPJkuCVrEBQBQBQBQBQBQBQBQBQBQCUB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28" name="AutoShape 8" descr="data:image/jpeg;base64,/9j/4AAQSkZJRgABAQAAAQABAAD/2wCEAAkGBxQSEhUUEBQVFRQVFBYVGBgVFBQVFxYUFhcYFxQaFhUaHiggGB4lHBQUITEhJiosLi4uFx8zODMsNygtLisBCgoKDg0OGxAQGywkHyQsLCwsLCwsLCwsLCwsLCwsLCwsLCwsLCwsLCwsLCwsLCwsLCwsLCwsLCwsLCwsLCwsLP/AABEIAQMAwwMBEQACEQEDEQH/xAAcAAABBQEBAQAAAAAAAAAAAAAAAQQFBgcDAgj/xABOEAACAQMCAwUDBQsJBgYDAAABAgMABBESIQUxQQYTIlFhMnGBBxRCkaEXI0NSVGKCorHB0RUzNFNyc5KysyRjdIPD8BaEo6TC00RklP/EABsBAQACAwEBAAAAAAAAAAAAAAABBQIDBAYH/8QAOhEAAgIBAwIDBQYFBAIDAQAAAAECAxEEEiEFMRNBURQiYXGBIzJSkaGxBjM0wdEVFkLh8PFEYqIk/9oADAMBAAIRAxEAPwDcaAKAKAKAz/t721khJhsl1S6hHq2wJSurSudvCuGZzsMqBkk6dcppG6upy7IqnDLkxgm5vJ3lf2+7lZRk8wJf5wj0DBfJRVfPU+haV9Nb+8dxx9Y9obi7XfrcSSf6pesPbJrzN/8ApcWRfEuJNcnTJPL3ZyGLytIxH5kW0Ke8oxHTFZe2cc8mL6W/LgmbGe3MaR9/dBUUIuLuePAGw2jZR054rH2uT8yH01JE1ArqNVtfXC6Rykb50h/tI4Ln9Fga2w1Uzkt0aRL9ne2IkkFvc92s52Vo2zFKwySAD44nwM92/rgtg13V2KSOCypwLbWw1i0AUAUAUAUAUAUAUAUAUAUAUAUAUAUBAdpe0L2yExWs1wwx7OlEG2d3Y5P6IasXLBlGO5lR4b8rAZyLm1MYBw2iUyOh/PjZEP1ZPkDWh6mKeGdy6fOUd0GmZdPxRn0OTyjnZj5ySyLJITnqWzXLbJybXq0WumpVcIy+D/M8JMfZU5I9pjyB6+8+lc8orO6RYRln3YfVnpEbJ3+JwfqA2H21g3DHYzjCfPJ1SHzZj8cfsxWDs9EjNVerZ0VSPZY8xsSSMdefLasd6fEkQ6sdmOY5BqDMoJGwOPEB6MNxUQtlDszCzTws7olzardIEEzBgQyCVmfQ4OQ0U/8AOxMDjfLDb2TXZTqsPkqtToML3TSeyHasS6ba8IivlXxISMTAZAlhbk4OMkDcb5FWkLFNZRQ2VuEsMttbDWFAFAFAFAFAFAFAFAFAFAFAFAFAV7tp2qi4fAXfDSuGWGLrLIBsPRQcZbkM+orGUlFZZnXCU5bYrkwLivEp7hzJdOrud/FlgvogyAg9APrO9Vllym/M9NptI6o8JDNGyc4APLI22rU35Z4O2MEnua5Gl1cHQ+BnY7qrbevUGuiuuO5M4L7peG0ln5IfWsDaRuVGOQAz72JzuedaLLIqT4ydVFU9i5wv1+o6jh/Ob4kHP2VolYmuyOmNTXmxyBjz+0/ZWlcm18HlZVJxnB8jkH6jzrJ1zXOODWrIN4zydCtazZhCRylDldqyTMJRyXHhNzFeR91P7QwUdTpkR1OUdH5qyk5B9T5muqq1xfBUavSpo0Hspxd5A0NyR84hxqIAAmjbPdzKOmrDAjoysOWCbiuxTjlHnra3CWGWGthrCgCgCgCgCgCgCgCgCgCgCgOF7dJEjSSMFRFLMzHAVVGSSfdQHzf2l47Jd3MlzISA3hijP4OEeyD5E+0fU+gqu1Fqm9qPSdO0jpW+fdkMWzzrnxgtDooztWOcBrKwdwBjB5cqjMs7kMRS2vsOVrSzb5HWM5+FYSTRkmjugrWzIS4gVxhhkfaD5g9DWVdsoPKNVtUbFiQ1spWy0bnLIRv+Mp9k+/Yg+6t10VhTj2Zp01ksuufdfqjrJWpG9i2rYcEFlOeauykfUa2xscTRdWprkvXDOMSQTQPOdRXOibAXvbdsfOIpMbCRABLtjV3WwGDVlp5p8x+qPN6qpp7X9Ga0K7ytFoAoAoAoAoAoAoAoAoAoAoDL/lm4tkRWanZx30oHWNSViVvQuGb/AJVcuqt2R48yz6XplbbmXZGN30mp9PnuceQ/jXLUsR3MvL5bpqtf+I9LtWt8m9cHUPgbc+QFQo5ZMpbfmdoox1wSeef++VYym88BVrHvdzpaDwAemPh0391Y2PE8ilZrweO8aJtTeJDszDpj2WYfYSPsxWxxjbHC7nO5TplulzHzZJh8jK+L3Hp6Vx7OcPg7t/GVyN3vwM6vZBAboUJ5ah5eord7NlcdznerUX73Zd/gCr9/b+6T/M9Yy/kpfFkR/qG/gv7hMhzkHHoeR/h8Kyg1jDRsmucpnGR3HiUZ815H10kdazioN7f1NVrmluX5f4LC92fmKguXgn8MTsPFBcBS0WphzjbSVOdxk5JB26qV72MYa/Uo9U+MrlP9DbuzfEVubWCZDkSRI/xKjUD6g5B91WKKhklUgKAKAKAKAKAKAKAKAKAKAwH5Q7sycSuyeUZjhH9lYlY/rSPVZreZpHo+jLFUn8SgofGT5gn4E7fYBWcvu4Oivm3c/NDgGtB1nuA5JPwH7/t/ZUz4jgwr95uXoOteAT6GtKXKN037rZ016E9FAz7hz/jUY3zMM+HXn0PdupBfl3YCNv01to+rUV/xVt8Nzjuj3RzO5V27JfdkXfs98nYks4ZFleCR1LkMA6aXYsmUbBXCFeRFd89NGxLcuSohq50t7Hx6FTl4Msk1yFlFxbwxgzzxoUjVItUkgBDNknIQYOSSTjAzWMaNkkl2RNms3wk595JL8i28D7F20VpHccWmaCSUL4TN3IC6RoQjYl+bEDcFsdK2RoilyjTLWTbynjhE0vYLhd9bN80EZO+iZHZ2WQdJMtlh5q32c6z2JLg0Subafcx+yYq5Q6lOcqratLKPCdDHyZXGR5GuHUV4WWvqXOjvUm1F/JMvnZ23Bs51YZRLyJgMDGgtA8i+oOuUH+0aiuWZRfqjl1UcKS+JqfY/hywwKqhlK5iYEnDNCxj16M6QWCBiQBnO9WEexTsn6zICgCgCgCgCgCgCgCgCgCgPnbtohHEL5Tz+cZ+DRRsPsIqr1a+0TPS9Ie7TyXx/sUtRjHux/wB/VWxvKZ0wg/dfwwdg1amjfk6w7D/vrvWM3kmEVFYHKGtTRsOuqsVw8hrKaHHZfh011NHbwqrZBWTvASmiKVWBfByQDGDj6XsjmSLSiPLfrg83rZ5UV6ZX68G1L2PlbS1xdfOGXcJPbW7QgnnpRVDKP0z0510PLK1zJo8HEgRZQixrpYwxqNDSKcqWOBlQQpC4G43zTHoYZOlvZxrI8jlWmO5ZsFkiydCjPsoMdMAkE880x6jI3u+Do8xlhbupMd3MY9jJGRkK2PpDIKvzXJxzpjHYnPqY18q8SfPikCgC3treJQvR1Luq/wCGVB8a5r5JSjH17lnoYPwpT+WPmW3hXDStrFF9OeeLI98qvJjz0xo/wSuahZmsGerl7ryaZaQFS+fpOWHoCFH7QfrqzSwU44qQFAFAFAFAFAFAFAFAFAFAYh8rdj3XERIBtcQK3vkiJR/1DDXBrYPCkXvRbcOUPqZrdDDGtUOUXEuGeAalg7K1YNE5O6PWDRkmd4d+uB5+lYY8hKaimzYfkj4OLayNywZnumMvhUkiHLd0AOZ2JbA/Hq5hHbFI8ddZvnJ/Esk/G8ldJGzwEFd0khnkMZyDupXS5I6aRvuRWRqwOOA8QaXAJyBCjkkb5kLFAfzu7CkjpqHnUkNEH2h4i8NwFCvOVR2wkbO/czRzeB1ReXewRAMQNm6kEnHKXclLg8cF4iFikuWZhDB4pCwZGxBAI1jZGAbUd5DkDBZF3IOJzklmW8Pl+dTtcXJ3aTv5MbhRkFf0UGnfySqmybnY8fI9FGEatOo/U2Ds7a97MJfwUGpI/wA6YjTI49FUlAfNn8hXbpqtqyym1du54RaVkBJAIJHP0yMjPwrqOM90AUAUAUAUAUAUAUAUAUAUBUPlN7Pm7tCYxmaA99H5tgESJ+kuceoWtdsFOLRv0tzptUz55lPeIrjrn05EjP2Zquxsk4nq6rPFrU/UbA1ngnJ7EnTmaKOTFzx8zvA2cbVrmkmZ1yco5LL2W4E93dJbKCAyFpWH4OHIBOejMAyr6tnpW7TVbveZV9R1W33I+aPoZQsUewCoi8hsFRRyA8gBVgygKdw/sctzGbieWdGuMyqkb6EhWXvHCaMESNi4k1Fsgl22xtWPIyTvZcNGslvLgyQsMuBjvkcaklbc+I+JW/OQ4wMCpDGXC+P2sTMtxcRJPPcTYR5FV2CTPBEAD00xKo8yDQhle+V8mOF9GwuI0WXHIiK4hCk+/vihPUaR0rXZlRbR06RKVsVIz/gDva93KNOVJXS5IWeE41aGwfviYB04JIBwDmuKCU84/wDTLPUzcML0/YvFpBxFgi8KD28DDKs8lnLbBSc6ogpkfHPCrgegrqrjYu74K6cqGs4eTQ+C8N7iPSXaR2OqSRsBpJCBqYgbDkAANgAAOVb8HISFSAoAoAoAoAoAoAoAoAoAoCidu+1k9mJUVIRqjBheWXuwSwIYAMNMjqVY6dQOCvPNYZeTOCTaMHsm1R5I0qq6VXqeQyar7FiWF3fc9Tp5PYm1iK4SGky4JFZR5Rsm9p0t4c58upJwPr6VDbzwYcRi3It/Zns1JO8aQr7alhI6sIQq6dRB/CkaxgLsfMVlDTym8yOK7qEYrFZtfZfs7FZR6Y/E7ENJI3tyt5t5Acgo2AqxjFRWEUs5OTyyXuoRJG6HYOrKfcwI/fRmoxe/7bXdvxCxhjulfVKtvcWghwsOl1hxrI1OWyzBs9AfZIFQiGa1ZSK93OUIYLFAjYIOHDTMQfUK6n9IVBJlPyxdn7ppFigji+az3AnMmlVkjuCuhlaRiAA2MrnGWOnPIVGUh3NFisPnqSC6jKxvB83RXyJSrbyu34rEiPAGcGPOd9ndGWHHlEP8nthhpI5lDNBH3LErsXMsiyHHLDfN42x5EVopqUZM6NTc7FEuNpwaCJy8UMcbHmUQJnpuF510YRyZH9SAoAoAoAoAoAoAoAoAoAoAoCO47weC7iMNygdG6E4II3BUjdWG+4qGkSm08oyztZ8nFpw+zmnEszsDGIlkddKu0iAYCKNZwSPFn99aZ1xUW0d1OqtnZFN8ZRlnE1wc/wDea4qHlYPRah7feJnszw5HKySgMkDwTzahlTGJl1rg7aRGsrHqcD1rqraTKbWKTTT792b7wSKNkB372KSRWyxJDk78zsrLoYDlgriutFZlkoz4rIyUcnE3dRk2Kojrjs9ZXDmSW2gaU4++GKMvkcjkg7+tYuCfY1Tr2kvw6yjgTREMLnPMnc+8/ZyFQo4Nb5GF9xdHjZUikkZgyCNoZUBJ2OsuoCr5k9OWdgXAjHk5cPjMUUURYsY40jLHmxRQuT78ZqTrjBYIPs7eCPit4GOFuZAidAZYIY2Kj84iSQ/8pqwT95o55x91MvmazNQtAFAFAMOOcTW2t5Z3BKxRtIQNidIzgH15fGobwsmUY7pJEZ2H7S/yhbmYx93iRkwG1q2kA5R8DI8WOXMEVjCW5ZNupo8GxwynjzRYqzNAUAUAUAUAUAUBGdoOFfOYWjDtE+Q0cibPHIu6sv7COoJHWgMV7QcB47cTJDdLJcLG+UYdykGTtrJULjYn2hkZNaZwlLjyLGm/T1e8k8lFuIdMYBIJBOSDkE5PI+Xl6Vxt/aNF3St1EW/n+Y74Fxkwd4OayIVI9MEfvNZ+honVlyb8zQ+yfbRIrV5pYbiQ2sap3sYJWSLH3pJznGpOWog4BByMmulaitSUW0m+y9Sltq8KWPI0bh3F47qBJ4G1RyDI6EEbMGHQgggj0ro7k18no1B0HW3lxuSAPMnAoarVwSeqssHLgaTXq96IdyxRpNuSqCFGo9MknHnpbyokkTFYZG8XvVt43mlOEjUufcOg9Ty+NYs61yjLLW/a5jUl0w8jPOrI0hRmZpBLD3bK+pWIGxzgAjcYPArE55NttEoV8cmm9lxFBEZp79bltPimaRVjSNdwoGo4A3JZiWPU7ADrWCraeexY+HXgmijlQMFkRZAGBVgHUMNQPI4PKsjEcVIOdzcLGjPIwVFBZmYgBVG5JJ5CobwSk28IoMIfjkmpwycMifwqchryRDuXHSMEY0+fPcYXWvf58jrmlp1t/wCT/T/sv8UQUAKAABgAAAAegHKtpxnugCgCgCgCgCgCgIftPxd7SEziIyxx7yqpxII+roDs2nmQSNsnO2DDJjHc8Gbdq/ldSWFouHpKryDSZZAq92p2YooJ1NjlnAGc74xWqd0UuCwo6dZOXvcIyqfHd4HIMVHuBxXF/wA8v0L2p/ZNejwhjmtqNbeCTsOOTwwzQRPiKcESKVB2K6W0k+ySu3wrXOmuc42SXvR7M5rtKrJZyXH5GeLyJLJbg6o2QyiPrrUqrshJ2Okgleuk8jz7q5eRw3V7GpLzNn7mt+DXvGnGeF9/A8J5SgI2+PvZYd5uOR06qhowlLJn3yfcX4hNL81ac6IVYSu6K8iFMoFDt1Lj6WdlNc9Vk5SafY7tVptPCiuyt+9Luv3NMsLFYtRGpnfBd3Op3I2GT0A3woAAycAV0pFbgyL5YO1iyt8zgOUjbMzDk0i+yg89J3PrgdDXPdPyRYaSnPvy7Izyz4oYzlWx8cVyOpssHdW1nJoHYvhF1xN176IpafhJmUBpF/EiYjOWzguOQzvnFbq6ccsqNVqY/dgjdbZ1I8GNIyu3LwnSQPcQR8K6UVwXM6xqzuwVVBZmYgBVG5JJ5CpbwSk28Izt2l45Nga4+GRPud0a6dT06hc/V/a9jRzY/gWWI6OPPNj/APz/ANmh2tusaKkahUUBVVRgKo2AA6Ct6WCtbbeWdaEBQBQBQBQBQBQBQFV7Z9pRw94JJlZraUtDJpAJR8a420/SBCyAj3eWDi3juZwg5vCMh7ZTcJOpuHxzB3B3yYYIyfpaGGsnyVcLWiUofUtKY6prDeI/MpE0g0hV9lR16+prQk3LLLXMa61FdkcG/fWyJpsecL4nrNY4Nm5E72Dvu54hasM/z6xnptN96P8An+yttWVI4tW4yr48mfSWogEgZwOW2/pvXYVzONrdpOrBCQR4XXdJIyRyYc1PkfiDUZyYs42FiY2ZmkZ2bAyVjXl1bQo1MdssfIcqhRwTgoHyjfKOsYe2sWzJ7MkynIj81jPV/XkPfy1zsxwu50U6dy96XYxwmuR8suYpKOF2HvCeLzWzFrd9BPPwo6n3q4Iz64zWSkzkt01Vjy+C79m+L8X4xKIRcyiDIE0kSpCqJ9Ia0UEsRsFB6+Wa3RcmVttdFSeHlm8eCGP6KRxr1ICqijqegAFbeyODuzOZriTjs5jiLx8NhYa3GVadxuF93UDpzO+kDS82PjsWm2OijmX8x9l+H/s0eztUiRY41CoihVUbAAcgK3JYKyTcnlnapICgCgFoBKAKAKAKAKAi+03A4722kt5chXAww9pGU5Rl9QQPfy61DWTKE3CW5Hz72g+Te+tWP3kzRjlLEVKkeZQnKH0Ix6mueUGuxbVayqXMlyU9wSSuDsfF5bdM9axxt7nR4njcRzjzPR23P11ist4OmTSW59g7llLB1KsG3VhgjYcx0NZT4wjn0z3xlLybHnBWxcwN5TwHPukU1MHiSI1KUq5P5H1Oo512oqX2yeL3gsU2ljqSRRhZInaOQDy1L7S/mnI9K1yXJocnkw3jvELyVZhLPcPGssi6CdB7sOypqVFXXlADvselcN11nibOyLrR10+FvfLKfLYHmmCvTHKtXi7XiXcs9kZxzHsOuCcIhlyk9x82fPhaSMvEwPQuu8ZHmQQfMV0RcZ9itud2n8sxNI7OfIwjMsl3cJNFzCQqVDjpmUnOPQAH1rfGGCsu1bsWMJGuwwpEgVFVEQbBQFVQPIDYCthydzOuJ3cnG5zb2zMlhEw76Ybd6w3CoevTA5fSP0QdLbseF2LWuMdHDfP+Y+y9Pj8zQ+HWMcEaxQqERBhQOg/eTzJ6k1uSS4RWSlKT3S7sc1JiFAeZJAoLMQAASSSAABuSSeQqANrfikMhAjljYsneALIpJj/GAB3X15UygOkcEAgggjIIOQR6GpAtAFAFAFAFAFAR3E+A21wGFxBFJqGCXjUnyHixkH16VjtRKbRROJ/I9A7aoZ5EX+rkXvUHoCCrH9ImsHWjojqrFxkZxdkLGwJmlLXFygBiikTu41ffQxjAPhBBOpiwGNt8VjGMY9u5lPUWXcSeEVW/7Hu6NOQViLFprmdktwxYlpGjSQhjls7kD2hjVWtVzb3M6vbI1wVcRtb8HjSKK9ZSIRcwaRuxMHeAyTFcAgaVbSPLc9Mc9Ny9o8Jd13f9iNRdKdXC4/c3pGB8SnIO4IOQQdwQeoq2RyZ4Cxvi7aRHIoGdRkUrggjSFPJ87nIJG3rWDaNEu5kk9u2u6UGRlgnn0qpQTCAyyMjWzMNMihxKvdPtlCVZTz5LXFTSl5nTVGexuH1LRccI4TxDTI/3mV+br3lm0j8m8LYVzkH8Y+tbfs59zCNt1X3W0THA/k8srWQSKjSSLurTOZNB81U+EH1xms41xj2RjZqLLPvSLWTiszSZhx3jEvF7g2NgxW2U/wC0Tjky5wQPNcggD6ZB+iDnRKW97UWlVUdLX41q95/dX92aHwbhcdrCkMC6UQYHUknclj1JOSTW5JJYRXTslZJyk8tj2mTA5mdc41LnyyM/VTKBza/iHOSMfpr/ABplAr3H+Mwu6J3iNDErXE+khxpjwIkIGfadtWOvdY61DZnCOSu2ckDRQGdUUOZeK3GoAaY31lFcj+9VfURON81jhGezzH3BL6OKWMzTrCz95cNE8oRYoZc9zCI86dWW1E4zlG3AIFRwn3MZxwi1/wAv2v5RFv8A7xf41l4kfUwwJ/4gtukqnP4oZv2CniR9Rhnhu0luPpk+6KVv2LUeJH1GGcpe1Vuo1HvyPzbS7b9kfpTxY9sjDJW0ukljSSNgySKrqw5MrAFSPeCKzyQdqkBQAagFT4j2qZiVsVRsbGeQnuAcfQC+Kcjb2SF6asgiq7WdSp03D5l6L/zg6adNO3sU3tFcLod5pGnmIKh5CAIw2Q/cxjwxYUtuPEQN2NU1evv1V0U/divJefzLWvp2yDkxtwy4KWqAEKYRbODjIAieMtt1GkMMeVdGjs//AK5fFs3a7TqOmWPJF/j7PyQAtZzCBeZgkXvrZd8sYxlHiGOgbSPxa9Esrsed3ER2T7WniUk0AnSIxsRiONg80Qx98ikdiApyMjTqAIORkGs5wnHujHcn2IztnZGG7hkQFI2ha3VfIQMGQ+eW72bn0UHqaqOqpqpSXky56M07XCXmhn2c413Qe3kUFVO2QN4n2QEdcaSnuQVwvU+7Gfr+53z0KblFeXP0LX2JvRC5sySYyDJaE7/evwkGfOMkYH4jLz0mrrTXq2BQamh1Twyu9uO0kt9MOH8N8QYlZXU4D49tdQ9mJfpN1PhHk0zm5PbE79Jpq6a/adR2/wCK9X/g78V7PR2EVtFGA5xcSOX1BZJRGoBdVIOkZAC52A89606qfgVpr1RWanUzum7JHePhMZGJYbVxkZBt2II/SkbpVFPrEvJP8zl8RjocJs+ljaeX9Hi5f4a0Pqto8SR3jhgUYW1twPIQxgfVio/1W0nxGdluFHsxxD3Rr/Ctb6naxvfqR1zZI83esNyqqVGAjGMs0bMoG5UyORvjJBxkAjZHq90Y7SVZJLA3t+CxKuHUyEp3bM5OXQDSoYLhTpA8O23Mb71lPrN8n6B2yZMWN0YV0xjGTqJJLMzHmWYkljyG/QAdK1S6ndLlkb5Dn+WJPSsf9RtI3yEPF5PSn+o2jfI8S8SdlKk4ztsSp+DAgj4UXULhvkMVBDxnvJjhzkGeZgR3b7FSxBGw5136HXWWW7ZGUJNvksXY+LRYWan6NrAPqiUV6kzJigCgKj2yu9ci25P3oRmaYfjgtphjYfiMRIx8+7A3BIqo6xq5UU4h96XH+Tr0dHizKZxHipdyo5ADlyGc4H2V5mFGI75d2eu02nhBYwQvF3+8S5OMoVyemoacn667dIvto4NmqwqpElZokgKEgxyI0ZwQRpYFTg/GkHKu1N8cmnUKNlDS5Hfaftg1xbR2yHB7sLdsORkXwyQr6ZBLehA6nH0XpWkV32s/urk+b9S1Xg5qj979iIvezjW1pZXsZaOSTLu67NHJKxe2b/A5jIPPwqcisqbIX3zqn2k+H6NC6M6qo2Q7xXPxXmSPGe1ou47aOddF1HPnKg93KhikRmU76N2QlW68iapOuaOVNUk/p+Zb9C1sLb4uP1Ii6jMjjuTuoZWbfSM7gZHtMHVdug1ZxnfzFOK4farh9v8Az5Hr7Hvn9n5dxne8fkmjWCNW1iUEMpIkWTGkpGQRgnU6k8tJI6kixordXZ/+vU0OiFy8a1e6v1foaj8lnAoYLVZUIaWUffG5aCpIMIH0dBBBHPUD6AWtUFFHntfq5amxt8JcJeiO3buLVJbL5icfqpXB1aW2jPxRXz7HCvGI1HoVm2gIwrAHnFQAoSGKAKAKEBQBQHqKIZ1NyjDv7/vbrv6YY/VVh06WLkbIdyydnFxaWw54t4Rnz+9rXtzYSVSAoDLuOXeuW4lzkPKY16YjgHdY9R3gmb9OvJ9WsVmqUfwo9J0en3dxUrabM7jzjU7+au6N/wDGotraoi/j+5bwmvHkl6L9CRArjTafB0yxjkYwWyvKHjGlUbJZPD3rDpt7Sg888yMdDXfK6dVeJ8t+T8iu2RsnmKwl6eZLQ9kWup5hFKE7wJKVceEo3gnMbDcOCNRBBB71eW5r1PR+q2R02xcrt8jx3Vum1vUKb79/maXewLMzWjxqYO6w4IYHB2TS3IYxt1yOmneU8PK7mLSaKpx7s1FZWaLGWd2uYy8j4LuAHKg4AAAHIDbmeZNc3V752aeUpvnC/c6elVQrvioLCy/2M745dJGSkA0NnxshKgea4GxY5+GfPlS6SFko7rfon+56+uiM25doruxzwnhTQKly3RtDL/VI+Aj+/Vs3kH9DnOy2NsZQg+V+pz6i9uyO5Yh2S/uaBw27aBjcwqWRsfOYlBLNgYE0ajnIoABUe0o81GerQ6rMVGRRa7TbZtoke1EyyPZSxsHR+90spyrK0YYEEcx4RUda/pX80VU+w1FeNyaT2KZAtMg8kUyBMUyAxQChaAXFAGKZAhFAO+HLlj5aW/ZXd09/bo2w7kt2TUrY2gO5FrAPqiWvdIzZLVIGfGL0QQSyn8HG7455KqSAB1JIxUSaSyyUsvBk96mhUjJyURVJ82A8R+JyfjXhXZ4lkrH5s9t0+vZWivSQaLyJwdpElUr0yAhyPeFH1VZKzfpZRfk0Yzhs1cZJ90yaMYYEEZBGCPMHnVcpOLyjtksrBzsE7vER5AeA+aD6J9V+0YPnjffi1eLH6/5OWHue5+RYuH3Pdd3N/UPl/wC4k8E2fRQVk/5Qqw6RdiTi/MpurVZW5F+4rxaO3TVJqOxIWNWkdgo1MVRdzgAk16IoMGffKn2ojaKGK2kBdis5YbhImjbQT5M2sEDyGfLOjU7XDbLnJcdH0U7rd/aK7sp/Zzg/KWQeqKef9ts9T0+v3ed1ur2/Zw+v+D0llim1GP3V2+PxLNbhTqSQZSRSjDzVhg/trh01/h2JnPqavEgJ2fv3tpWglOXjxv8A1kR/m5B7wCD5MrCrGz7Gamvuy/T4HDFLUV7H96I44lhLu2WBiIZJJJHjGNCSvDNpZeql9MhKjYlNWxJLdGrnv0Us/T8yi1dWwnQK8nkr2egtCAK0ABaAXTQBpqcgNNMgNNMgXTUE4POKkDrho8R9x/ZXd0/+cjOt8kv2aObO2/4eH/TXzr3ZsZJ1IK326uAIYo84M1xEg9RHmdwfQrAw+NcXULNmmnJehv08d1iRn3EHy599eOqWInuaFiCIpl1XS/7uJiffIwA+yN/rrvXu6Z//AGf7GiS3ahfBfuSiCuBs6Gzo0QYb9DkEbEEciKmFjg+DTNJjmCdtRSJO8Zhgqd1w+VAbz1YbC7Z0scgBmFj0zTWWT3rsvMq+o3QhDa+4/wCJBrW2MFxeWts8kXcmeaYzXHd6dOI4gEC4HIAtvuSxyT6pZPNMqcXCLAxNHZ99duVKG4nBSGPIxqSPA71wOWxAOMkbVw6rVVadZm8y9C2o9qtiq08RRPBMADyGPqrxkpbpN+pfRWODmRvUxNnkJ2lQGezI9vuZ9XrHmPTn9M7fGrucl7Hz6oqdOn7W8fUZ2jn51D63GD+jbTb/AK2PhWje3pZRf4c/qjHq9cfCcl6ouqiqHJ5g9gUyQLpqCBcUAaaAMUAYpkBigFAqckiEVIwOOHJ4/ga7+nP7ZGUe5J9l/wChWv8Aw0Pr+DXrXuzYSlSCl9t5s3donlDdS/Fe5jB+qV6puuSxpfm0js0CzcimSjLHJAHmeVefqg54jHueydirryxhYqpnuSrBsGJfCc4ATO/luzfVXZq65V0wTXr+5xaXURstnJfAk1FVp3NnQ52CqWZiFVRzZzsoHx69OdbdPRK6xQRy6i5VQcn5F/4D2eW2jBZtUxBLPtgO2xKAjbAwoznZR5nPtKKFVBQj5HkbrZXTcmR/EbSO3jJUwKrHMslyhkMjn6Uj5HljJ2GwGAAK3SWDOMcFPuYdFxG0SW6wzJICbWXXEzrpZW7vAEZwZM4znI32qj6zUnTv80yw0FjVu31HRrypeCwR6mA8zWceXgTlti2eYLd55bi6VTJBE4tAqAl1WEB3lVfwis8rjC74RSNXT0mo0FlmljGHdc49Tz1Ws8O5t+Y2FiontpY31o1xlSGBTxRyKcY/fnHpVTC2fh2VTjhqP7NHRr7Y2adtepcFFUx549haZIDTUZGD1imSMBimRgMUyMCaaZJwLigwGmpySJpqcjB3sW0kt5KT9QzXf0/+cjOC8yU7OpptLcDpBEPqjWvekkjUgo/a8g3q+cdm/lsJpVx/oGqDr0vs4R9X+xY9NWbMmfxdoND94pKjUQoVNcrnfYA+FWOORztucb1p0+m8Np/m+yX+S+vtVleP08ywWfAXuz85urh45yulVh7rTHHzCyEoRM3UkjAPsgV22TrnHYkmviUyrtqlu7M6X/Zx1T+lsWZkjTu4o1OuRlRNROrYFsnGNgeVaqdJS5rETZZq7oxeWWDs92cgt7+TQZGaG1h0mWR5DmZ5w7+IkBiIlG2MDI61cV0wh91JfQqp3Ts+88lmuJulb+xsrhjkrnajjXzaLUoDSuwSJDn75Iem3IAZJPQAnflWu2cYRcpdkb1Ft4XcpvFLyOTMrQxRXFtNEZGjxl7eZdBYnAYoGffOQDHmq22UdXpJOHn/AGN8F4N63d0Pq8a+GXy5HPDbbvH0gkZ2yOYHXB6HHWunSR3Wo59XLbWy4djIVW1VkwFkeSVcDA0O7GID3JoHwr3Na91HlJvMmRHa7gUSPFcR5RmuYu8C+xIWOkMy8tYyPEME8jnbFf1SuPgSnjnHcnfLa4jhUrwW40YPQFNwFAqMgXFMjAhFMjAYqcjAYpknAuKZGAxTJOBCKnIwe4R7X9hv2VYdNeb0ZQ7ktwH+jQf3MX+QV78D+pBQOLsXuLxyPZaKBT5rHEJD+vcOPhXkuvWp3wh6LJcdMj72SoNENerHixgE9BnfHln9w8q5VbLZs8j1CrWd2BxDdHHhJ5kbehwftBqHvhwYuMZc4H3CLgtd2isxINxnB9IZWX7VB+FWfSZSd/PoVPVoRjRlLzRc+MSmG+gfklxC8B9ZYz3sAH6BuvqFelXc83Vy+Rtx3j8VsB3hLSsPvcKbyyH0X6K+bNgDzrGdkYR3SeEday3tisso/ezPMbi7XU5GlFjOpbeM7lFXmxOBlxktgbAACvNa7V+1rZW8JeXbJaabTeD781z+w3vZopVaUwpLDC6RSSPpBRpSqkBWGTjWmoHGzDnvjnpptqxWpuMpJtL4L/PkLdTS57Ws/ElUdSPCQRy2II+yqucZJ+93LKPwH1lKY45pFGWWNio83wdA+LYFWHTIbrTg6jLEDQuGWYhhjiXlHGkY9yKFH7K9kuDzLIrtoPvCHyubU/8AuIx++uLqP9NP5Mk5sK+b5G086anOTFxACmSMBimScABTIwGmmScBioyMC6abidoumm4YE0U34Mtp1tk394I+yrDpUm9QgkO+zJJs7bPP5vD6/g1619FRgSdSChXYPfXMD+FzK0qZ/CROqHUnnpbUp8sDPMZ8d12icdQrse61+RaaC1RfJWLq1ZDuK4oWKSPV12xmuCCvpnWCQxZLpKThRltPea2wOp0tyq1qjGV0d/Zr+xx6mU40ydfdMefOAj95G0zwQywSq7q0UxQENcL4Qp2QuAQBnJG/XdppRrvg3hN5TS5XwK6auu0st6+KLh2p4xbSRmKC5aRgNaGFzcMk64aEhgfDg89TqCrEb52vbLYVrM3go6qLLH7iyVvhFuUQGQDvmAMjai7M350jeJsct/KvIa/Uu61tNteR6rS6dV1pNc+YvFLZXRiVBYKSDjfI3H2gVr0t0oTST4NtlScT0tiozgsELrIYgQIzIoAVygG5AVfTIBxnespayfbz5WfPHoafY63Pfgd5rkbb7nWkS3C4tQiT+suYh7xG3fn7ITV30eGZZKTqsvI0UV6coCG7XD/Zv+fbH/3MVcfUP6afyYG4NfMmbEFQRgKkYEpkYDFMjAuKjIwKBTJlgCKjJOAxTJGAIqQzpBsc+h/ZVn0n+oQwOezK4s7YHpbw/wCmtfRjUyTqQNeIcOinXTMgcA5Geat5qw3U+oINYzipLDJTa7Fe4h2OLfzNy6+kqLOo9x8L/W5qtn0jTSeVHHyOurX219mQafJ7dKzMLu3y2NvmkmMgY1Y7/njA/RFS+l1OKi84XxN/+qW8teZWYODyT26TTXEmTrV44gkSBkZo3AKjWRqU76qo79RDS6h1QrXHm8tndpZz1GN8n8kLY2yQoEjGlV5Dc/adzXNfdO6W6Tyy6qphXHbBYQ6DVz4M8HKSQMGVSNWk7Z3GRtkVuhW4tSa4MJNdhJL5VODqOkKWKozKgY4UuwGEBPnWcdLOfvL6fH5HPZqa65KMnyONVcrR0lq4BH9+tV8lnl+Kqsf/AFzXpukQxHJ5jqcszLtV2VRD9rv6M2Nj3kH+vHXLrP5E/k/2A2Ar5hk2YPQqCRMVBLQEUyRgMVGScBimRgUCoySKaEiCpIwKRWSyMHmdsRyHyjc/Upqy6T/UINEtwuPTDEv4sSD6lAr6OaB1UgKAKAj+0HFBa28kzDOhfCo5vIfDGi+rMVUeprGUlFZZKWTNrqxEFpFDKxLIpZ2DMmZGJeQ5BG2p2rwvtMrtXO2K7vHbPB6Pp9CxyQAudLKA4cMwGCQWHqCOYHXP113Sq3xbccNLJbbtrWHnyJANXA0dGDhd2/eY9jb8ZNf1bjFdNNyr9fzNFtW7/wBDJbaSJZIY5QI7o5kBTclFHhRgw0qyrg9djg712K+uxq2UeYdufXzKyzp32iee5J2aYxnOTjOXZvqLVX3T3P8A6LRQ2xLtZSd3cWR/H76H4vH3oz//AD4+Nei6a0lg8prlmTZc6tiuIftaB81fPIPCfqmjP7q5tX/In8n+xKODCvljZuwAoAFAFQAIoSFQAFCBakkWhIlZ5MTzctiKU8sROfqU1ZdJ/qES+xL8NbMMZHWND+qK+j5Occ1IFoBKApHEr0XMwkOfm9uzCIHlLMMq0uOqr4lXzJZvxTXl+udR/wDjV933/wAHfpNO5PJV+MXutzVPRXsies0tG2JGooGcADPoBXVKcmsNnVsSeUjpqrVgYFDUIaPMyZKn8U6h/hK/sY1nXPamvUwcE2vge1fFYYM3HKLZE5ntx3RAmjKvGTyEqHUmfQkaT6MautHdjDXkeY12ncZNMuXBOJLcwRzKCodclTzRuTo3qrBlPqK9AnlZKNrDwNO14/2Ob0UN/hYN+6tOp/kz+TCOLjevlT7m9nmoICgFxUgSoB6oSIKgC1IFoBKAJANLg8ijD9U1adI/qUGPuz5za25/3EX+Ra+kYOckKkBQFa7VcV//AB4mwzDMrg4MUR54PSRuS+Qy3QA1vUddHTV8fefZf3OjT0O2WEUninExgRxAKqgKANgFGwA+FeQrpcnvn3Z67SaNQWWQpbeurBZxWBQ1MBnvNY4IFBo0Rg8ySgYB+kcD34J/YprKNbkm15GLaTwLmsTPA+4VfGNsZOk7HBxsfI9K3U2bJZOPVaZWQLN2N4gYbhoXPguGZl8hdKuqQDyEsYEuBtqWXqa9RpbVKODx2qqcJZLL2w/oU/8Adn9orZqf5MvkzlXcY2U5cMTzEsqfBJGVfsAr5jqa1XNJeaT/ADR0tZHAFc5jhhpoMMDQHk0IPQoSJUA9AUJCgCpAy4uPAvpIPhswP2E1cdD/AKn6CXYmOzp/2S3/AOHi/wBNa+irscxJUBEdoONC3CquDPJkRITzx7TH8xQQSfcOZFc+pvVFbsl5GddbnLajLrziBMj6WJALLqJ3kkJzNI3QnUAo8ghA2ry9zlYlKz7z5+S8keq6fpVH3vIjmateC7wBamCRAaE9zoDWOBgXVTBDIniPEAssKnkZtOfUxt+91qx0+ncqpyXfbn6ZK3U6jZdCL85Y/QlgarsFmLmowGTfCQJwULlJABoYYyro2uJxnmVbO3IhiDsastHqHBpFB1PSf8l5lzjuG4jYSopWOfDQyA5ZY7hMZB5EqfCw6lWBr0DSshjyZ5Zra8DI9m7vfDwrqZnOmS6A1MxZjgOOZJqp/wBGr4y8+XKRl4g+i4XeKABJbHAxuk5PxJck1yT/AIapm87mZK3B6Xhl51ltvhDN/wDbWL/hinykyHYDcIvD+Hth/wCWlb/ris4/w1p13kyN4n8kXg/DW7f+XlX/AKxxUP8AhmjykxvPf8nXf41v9Uv8a1/7Xq/Gx4gn8n3fnb/+qP3U/wBr1/jY8QX5hd//AK/1y/txT/a9X42T4gfMLvzt/wD1T9mN6f7Xq/Gx4hyewvunzT499/Csl/DFK/5sjxCPfgF6SSBa5wwBea7kCllIyEOwO5qw0/SlTJNSz9EhvLZwy2MUMUZOSkaIT5lVAJ+yrY1jqsgVL5T4IjYu8g++IR3DDZlnfwR4ODtk7+gPlkFV4rUPUmM3F5RhPFeLtaMscbGQAbiTfHubnv65rr1H8OU2rdF4Z3aXrF1Kx3R2te18LfzitGfdqX6xv9lef1H8PamrLjyi8o69RL76wS9vxOKT2JEPuYZ+rnVTZpLq3iUWWtWsos+7NDoGtDizepryOV1MVXIzzXOBnw6hq292a201qUsP0MLrGo5Qnz1TtGQ7HkAcgf2iOQqVp5LmfCMXepLEeWVXtkxVoVB3UM+fzyw3+sGvVfw9QtRG7K7rCPM9dsdU60vLn6lnhvVkiSXvAmVDbkYHmCDzwa81OiVdsq3HPJ6CGphZVGzcllEfcdpYk5yCQjpEhOf0idIrsp6Rdd9yD+px29Ypq7yz8jlwnjz3M6xB2tkfK64zmXONvFyTruN/Wrmn+HnTidnLKPV9anenCKwv1N1+Tt4zYxCNFRk1JKoyf9oQ6ZixO7FmBbUdyGBqcY4KtllqQFAFAFALQCUAUAtAJQBQC0AlAFAZb8qvFA9xHBnw26Gd/LvJAVi+pO9P6a1YdOqzNyfka7Hxgwfi1z3krt67e4V6HtwaxpmoAYqJVQl3RKeDrHcOvsu6+52H76459M0s+8EbY6m2PaT/ADHcXGbheUz/AKWG/wAwrjn0DSS7LB0w6pqodpscf+JLnH84P8CfwrSv4Z0782bv9Z1K7P8AQaXV28ra5W1NgDOANhnoPeauNB0+vRxcYeZX6nVWaiW6byzlpHlXV7PXndtWTn3S7ZA1swl2IO1nKVdSpwQQQfIg5X7QK1Ww3QaGeT6B+TfiQNw6j2LuFLlR/vYwsc3xKGDb8015XVQ22ZOtPKNHrnJCgCgEoAoAoBaASgCgAGgCgFoBKAh7zstaSs7SwIzSnLk6ssQoUZOfJVHwrZC6cFiLwRgjvuccL/I4v1/41n7Vd+Jjag+5xwv8ji/W/jT2q78TG1B9zjhf5HF+v/Gp9qu/ExtQfc44X+Rxfr/xp7Vd+Jjag+5xwv8AI4v1/wCNParvxMbUH3OOGfkcX638ae13fiY2oPuc8M/I4v1v41Ptl/43+ZG1B9znhn5HF+t/Gntl/wCN/mNqD7nHDPyOL9b+NPbL/wAbG1B9znhn5HF+t/Go9rv/ABv8xtRK2PZ22h0GGFUMWdGM+HUCrY36g1pnOU+ZPJkuCVrEBQBQBQBQBQBQBQBQBQBQCUB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30" name="AutoShape 10" descr="data:image/jpeg;base64,/9j/4AAQSkZJRgABAQAAAQABAAD/2wCEAAkGBxQSEhUUEBQVFRQVFBYVGBgVFBQVFxYUFhcYFxQaFhUaHiggGB4lHBQUITEhJiosLi4uFx8zODMsNygtLisBCgoKDg0OGxAQGywkHyQsLCwsLCwsLCwsLCwsLCwsLCwsLCwsLCwsLCwsLCwsLCwsLCwsLCwsLCwsLCwsLCwsLP/AABEIAQMAwwMBEQACEQEDEQH/xAAcAAABBQEBAQAAAAAAAAAAAAAAAQQFBgcDAgj/xABOEAACAQMCAwUDBQsJBgYDAAABAgMABBESIQUxQQYTIlFhMnGBBxRCkaEXI0NSVGKCorHB0RUzNFNyc5KysyRjdIPD8BaEo6TC00RklP/EABsBAQACAwEBAAAAAAAAAAAAAAABBQIDBAYH/8QAOhEAAgIBAwIDBQYFBAIDAQAAAAECAxEEEiEFMRNBURQiYXGBIzJSkaGxBjM0wdEVFkLh8PFEYqIk/9oADAMBAAIRAxEAPwDcaAKAKAKAz/t721khJhsl1S6hHq2wJSurSudvCuGZzsMqBkk6dcppG6upy7IqnDLkxgm5vJ3lf2+7lZRk8wJf5wj0DBfJRVfPU+haV9Nb+8dxx9Y9obi7XfrcSSf6pesPbJrzN/8ApcWRfEuJNcnTJPL3ZyGLytIxH5kW0Ke8oxHTFZe2cc8mL6W/LgmbGe3MaR9/dBUUIuLuePAGw2jZR054rH2uT8yH01JE1ArqNVtfXC6Rykb50h/tI4Ln9Fga2w1Uzkt0aRL9ne2IkkFvc92s52Vo2zFKwySAD44nwM92/rgtg13V2KSOCypwLbWw1i0AUAUAUAUAUAUAUAUAUAUAUAUAUAUBAdpe0L2yExWs1wwx7OlEG2d3Y5P6IasXLBlGO5lR4b8rAZyLm1MYBw2iUyOh/PjZEP1ZPkDWh6mKeGdy6fOUd0GmZdPxRn0OTyjnZj5ySyLJITnqWzXLbJybXq0WumpVcIy+D/M8JMfZU5I9pjyB6+8+lc8orO6RYRln3YfVnpEbJ3+JwfqA2H21g3DHYzjCfPJ1SHzZj8cfsxWDs9EjNVerZ0VSPZY8xsSSMdefLasd6fEkQ6sdmOY5BqDMoJGwOPEB6MNxUQtlDszCzTws7olzardIEEzBgQyCVmfQ4OQ0U/8AOxMDjfLDb2TXZTqsPkqtToML3TSeyHasS6ba8IivlXxISMTAZAlhbk4OMkDcb5FWkLFNZRQ2VuEsMttbDWFAFAFAFAFAFAFAFAFAFAFAFAFAV7tp2qi4fAXfDSuGWGLrLIBsPRQcZbkM+orGUlFZZnXCU5bYrkwLivEp7hzJdOrud/FlgvogyAg9APrO9Vllym/M9NptI6o8JDNGyc4APLI22rU35Z4O2MEnua5Gl1cHQ+BnY7qrbevUGuiuuO5M4L7peG0ln5IfWsDaRuVGOQAz72JzuedaLLIqT4ydVFU9i5wv1+o6jh/Ob4kHP2VolYmuyOmNTXmxyBjz+0/ZWlcm18HlZVJxnB8jkH6jzrJ1zXOODWrIN4zydCtazZhCRylDldqyTMJRyXHhNzFeR91P7QwUdTpkR1OUdH5qyk5B9T5muqq1xfBUavSpo0Hspxd5A0NyR84hxqIAAmjbPdzKOmrDAjoysOWCbiuxTjlHnra3CWGWGthrCgCgCgCgCgCgCgCgCgCgCgOF7dJEjSSMFRFLMzHAVVGSSfdQHzf2l47Jd3MlzISA3hijP4OEeyD5E+0fU+gqu1Fqm9qPSdO0jpW+fdkMWzzrnxgtDooztWOcBrKwdwBjB5cqjMs7kMRS2vsOVrSzb5HWM5+FYSTRkmjugrWzIS4gVxhhkfaD5g9DWVdsoPKNVtUbFiQ1spWy0bnLIRv+Mp9k+/Yg+6t10VhTj2Zp01ksuufdfqjrJWpG9i2rYcEFlOeauykfUa2xscTRdWprkvXDOMSQTQPOdRXOibAXvbdsfOIpMbCRABLtjV3WwGDVlp5p8x+qPN6qpp7X9Ga0K7ytFoAoAoAoAoAoAoAoAoAoAoDL/lm4tkRWanZx30oHWNSViVvQuGb/AJVcuqt2R48yz6XplbbmXZGN30mp9PnuceQ/jXLUsR3MvL5bpqtf+I9LtWt8m9cHUPgbc+QFQo5ZMpbfmdoox1wSeef++VYym88BVrHvdzpaDwAemPh0391Y2PE8ilZrweO8aJtTeJDszDpj2WYfYSPsxWxxjbHC7nO5TplulzHzZJh8jK+L3Hp6Vx7OcPg7t/GVyN3vwM6vZBAboUJ5ah5eord7NlcdznerUX73Zd/gCr9/b+6T/M9Yy/kpfFkR/qG/gv7hMhzkHHoeR/h8Kyg1jDRsmucpnGR3HiUZ815H10kdazioN7f1NVrmluX5f4LC92fmKguXgn8MTsPFBcBS0WphzjbSVOdxk5JB26qV72MYa/Uo9U+MrlP9DbuzfEVubWCZDkSRI/xKjUD6g5B91WKKhklUgKAKAKAKAKAKAKAKAKAKAwH5Q7sycSuyeUZjhH9lYlY/rSPVZreZpHo+jLFUn8SgofGT5gn4E7fYBWcvu4Oivm3c/NDgGtB1nuA5JPwH7/t/ZUz4jgwr95uXoOteAT6GtKXKN037rZ016E9FAz7hz/jUY3zMM+HXn0PdupBfl3YCNv01to+rUV/xVt8Nzjuj3RzO5V27JfdkXfs98nYks4ZFleCR1LkMA6aXYsmUbBXCFeRFd89NGxLcuSohq50t7Hx6FTl4Msk1yFlFxbwxgzzxoUjVItUkgBDNknIQYOSSTjAzWMaNkkl2RNms3wk595JL8i28D7F20VpHccWmaCSUL4TN3IC6RoQjYl+bEDcFsdK2RoilyjTLWTbynjhE0vYLhd9bN80EZO+iZHZ2WQdJMtlh5q32c6z2JLg0Subafcx+yYq5Q6lOcqratLKPCdDHyZXGR5GuHUV4WWvqXOjvUm1F/JMvnZ23Bs51YZRLyJgMDGgtA8i+oOuUH+0aiuWZRfqjl1UcKS+JqfY/hywwKqhlK5iYEnDNCxj16M6QWCBiQBnO9WEexTsn6zICgCgCgCgCgCgCgCgCgCgPnbtohHEL5Tz+cZ+DRRsPsIqr1a+0TPS9Ie7TyXx/sUtRjHux/wB/VWxvKZ0wg/dfwwdg1amjfk6w7D/vrvWM3kmEVFYHKGtTRsOuqsVw8hrKaHHZfh011NHbwqrZBWTvASmiKVWBfByQDGDj6XsjmSLSiPLfrg83rZ5UV6ZX68G1L2PlbS1xdfOGXcJPbW7QgnnpRVDKP0z0510PLK1zJo8HEgRZQixrpYwxqNDSKcqWOBlQQpC4G43zTHoYZOlvZxrI8jlWmO5ZsFkiydCjPsoMdMAkE880x6jI3u+Do8xlhbupMd3MY9jJGRkK2PpDIKvzXJxzpjHYnPqY18q8SfPikCgC3treJQvR1Luq/wCGVB8a5r5JSjH17lnoYPwpT+WPmW3hXDStrFF9OeeLI98qvJjz0xo/wSuahZmsGerl7ryaZaQFS+fpOWHoCFH7QfrqzSwU44qQFAFAFAFAFAFAFAFAFAFAYh8rdj3XERIBtcQK3vkiJR/1DDXBrYPCkXvRbcOUPqZrdDDGtUOUXEuGeAalg7K1YNE5O6PWDRkmd4d+uB5+lYY8hKaimzYfkj4OLayNywZnumMvhUkiHLd0AOZ2JbA/Hq5hHbFI8ddZvnJ/Esk/G8ldJGzwEFd0khnkMZyDupXS5I6aRvuRWRqwOOA8QaXAJyBCjkkb5kLFAfzu7CkjpqHnUkNEH2h4i8NwFCvOVR2wkbO/czRzeB1ReXewRAMQNm6kEnHKXclLg8cF4iFikuWZhDB4pCwZGxBAI1jZGAbUd5DkDBZF3IOJzklmW8Pl+dTtcXJ3aTv5MbhRkFf0UGnfySqmybnY8fI9FGEatOo/U2Ds7a97MJfwUGpI/wA6YjTI49FUlAfNn8hXbpqtqyym1du54RaVkBJAIJHP0yMjPwrqOM90AUAUAUAUAUAUAUAUAUAUBUPlN7Pm7tCYxmaA99H5tgESJ+kuceoWtdsFOLRv0tzptUz55lPeIrjrn05EjP2Zquxsk4nq6rPFrU/UbA1ngnJ7EnTmaKOTFzx8zvA2cbVrmkmZ1yco5LL2W4E93dJbKCAyFpWH4OHIBOejMAyr6tnpW7TVbveZV9R1W33I+aPoZQsUewCoi8hsFRRyA8gBVgygKdw/sctzGbieWdGuMyqkb6EhWXvHCaMESNi4k1Fsgl22xtWPIyTvZcNGslvLgyQsMuBjvkcaklbc+I+JW/OQ4wMCpDGXC+P2sTMtxcRJPPcTYR5FV2CTPBEAD00xKo8yDQhle+V8mOF9GwuI0WXHIiK4hCk+/vihPUaR0rXZlRbR06RKVsVIz/gDva93KNOVJXS5IWeE41aGwfviYB04JIBwDmuKCU84/wDTLPUzcML0/YvFpBxFgi8KD28DDKs8lnLbBSc6ogpkfHPCrgegrqrjYu74K6cqGs4eTQ+C8N7iPSXaR2OqSRsBpJCBqYgbDkAANgAAOVb8HISFSAoAoAoAoAoAoAoAoAoAoCidu+1k9mJUVIRqjBheWXuwSwIYAMNMjqVY6dQOCvPNYZeTOCTaMHsm1R5I0qq6VXqeQyar7FiWF3fc9Tp5PYm1iK4SGky4JFZR5Rsm9p0t4c58upJwPr6VDbzwYcRi3It/Zns1JO8aQr7alhI6sIQq6dRB/CkaxgLsfMVlDTym8yOK7qEYrFZtfZfs7FZR6Y/E7ENJI3tyt5t5Acgo2AqxjFRWEUs5OTyyXuoRJG6HYOrKfcwI/fRmoxe/7bXdvxCxhjulfVKtvcWghwsOl1hxrI1OWyzBs9AfZIFQiGa1ZSK93OUIYLFAjYIOHDTMQfUK6n9IVBJlPyxdn7ppFigji+az3AnMmlVkjuCuhlaRiAA2MrnGWOnPIVGUh3NFisPnqSC6jKxvB83RXyJSrbyu34rEiPAGcGPOd9ndGWHHlEP8nthhpI5lDNBH3LErsXMsiyHHLDfN42x5EVopqUZM6NTc7FEuNpwaCJy8UMcbHmUQJnpuF510YRyZH9SAoAoAoAoAoAoAoAoAoAoAoCO47weC7iMNygdG6E4II3BUjdWG+4qGkSm08oyztZ8nFpw+zmnEszsDGIlkddKu0iAYCKNZwSPFn99aZ1xUW0d1OqtnZFN8ZRlnE1wc/wDea4qHlYPRah7feJnszw5HKySgMkDwTzahlTGJl1rg7aRGsrHqcD1rqraTKbWKTTT792b7wSKNkB372KSRWyxJDk78zsrLoYDlgriutFZlkoz4rIyUcnE3dRk2Kojrjs9ZXDmSW2gaU4++GKMvkcjkg7+tYuCfY1Tr2kvw6yjgTREMLnPMnc+8/ZyFQo4Nb5GF9xdHjZUikkZgyCNoZUBJ2OsuoCr5k9OWdgXAjHk5cPjMUUURYsY40jLHmxRQuT78ZqTrjBYIPs7eCPit4GOFuZAidAZYIY2Kj84iSQ/8pqwT95o55x91MvmazNQtAFAFAMOOcTW2t5Z3BKxRtIQNidIzgH15fGobwsmUY7pJEZ2H7S/yhbmYx93iRkwG1q2kA5R8DI8WOXMEVjCW5ZNupo8GxwynjzRYqzNAUAUAUAUAUAUBGdoOFfOYWjDtE+Q0cibPHIu6sv7COoJHWgMV7QcB47cTJDdLJcLG+UYdykGTtrJULjYn2hkZNaZwlLjyLGm/T1e8k8lFuIdMYBIJBOSDkE5PI+Xl6Vxt/aNF3St1EW/n+Y74Fxkwd4OayIVI9MEfvNZ+honVlyb8zQ+yfbRIrV5pYbiQ2sap3sYJWSLH3pJznGpOWog4BByMmulaitSUW0m+y9Sltq8KWPI0bh3F47qBJ4G1RyDI6EEbMGHQgggj0ro7k18no1B0HW3lxuSAPMnAoarVwSeqssHLgaTXq96IdyxRpNuSqCFGo9MknHnpbyokkTFYZG8XvVt43mlOEjUufcOg9Ty+NYs61yjLLW/a5jUl0w8jPOrI0hRmZpBLD3bK+pWIGxzgAjcYPArE55NttEoV8cmm9lxFBEZp79bltPimaRVjSNdwoGo4A3JZiWPU7ADrWCraeexY+HXgmijlQMFkRZAGBVgHUMNQPI4PKsjEcVIOdzcLGjPIwVFBZmYgBVG5JJ5CobwSk28IoMIfjkmpwycMifwqchryRDuXHSMEY0+fPcYXWvf58jrmlp1t/wCT/T/sv8UQUAKAABgAAAAegHKtpxnugCgCgCgCgCgCgIftPxd7SEziIyxx7yqpxII+roDs2nmQSNsnO2DDJjHc8Gbdq/ldSWFouHpKryDSZZAq92p2YooJ1NjlnAGc74xWqd0UuCwo6dZOXvcIyqfHd4HIMVHuBxXF/wA8v0L2p/ZNejwhjmtqNbeCTsOOTwwzQRPiKcESKVB2K6W0k+ySu3wrXOmuc42SXvR7M5rtKrJZyXH5GeLyJLJbg6o2QyiPrrUqrshJ2Okgleuk8jz7q5eRw3V7GpLzNn7mt+DXvGnGeF9/A8J5SgI2+PvZYd5uOR06qhowlLJn3yfcX4hNL81ac6IVYSu6K8iFMoFDt1Lj6WdlNc9Vk5SafY7tVptPCiuyt+9Luv3NMsLFYtRGpnfBd3Op3I2GT0A3woAAycAV0pFbgyL5YO1iyt8zgOUjbMzDk0i+yg89J3PrgdDXPdPyRYaSnPvy7Izyz4oYzlWx8cVyOpssHdW1nJoHYvhF1xN176IpafhJmUBpF/EiYjOWzguOQzvnFbq6ccsqNVqY/dgjdbZ1I8GNIyu3LwnSQPcQR8K6UVwXM6xqzuwVVBZmYgBVG5JJ5CpbwSk28Izt2l45Nga4+GRPud0a6dT06hc/V/a9jRzY/gWWI6OPPNj/APz/ANmh2tusaKkahUUBVVRgKo2AA6Ct6WCtbbeWdaEBQBQBQBQBQBQBQFV7Z9pRw94JJlZraUtDJpAJR8a420/SBCyAj3eWDi3juZwg5vCMh7ZTcJOpuHxzB3B3yYYIyfpaGGsnyVcLWiUofUtKY6prDeI/MpE0g0hV9lR16+prQk3LLLXMa61FdkcG/fWyJpsecL4nrNY4Nm5E72Dvu54hasM/z6xnptN96P8An+yttWVI4tW4yr48mfSWogEgZwOW2/pvXYVzONrdpOrBCQR4XXdJIyRyYc1PkfiDUZyYs42FiY2ZmkZ2bAyVjXl1bQo1MdssfIcqhRwTgoHyjfKOsYe2sWzJ7MkynIj81jPV/XkPfy1zsxwu50U6dy96XYxwmuR8suYpKOF2HvCeLzWzFrd9BPPwo6n3q4Iz64zWSkzkt01Vjy+C79m+L8X4xKIRcyiDIE0kSpCqJ9Ia0UEsRsFB6+Wa3RcmVttdFSeHlm8eCGP6KRxr1ICqijqegAFbeyODuzOZriTjs5jiLx8NhYa3GVadxuF93UDpzO+kDS82PjsWm2OijmX8x9l+H/s0eztUiRY41CoihVUbAAcgK3JYKyTcnlnapICgCgFoBKAKAKAKAKAi+03A4722kt5chXAww9pGU5Rl9QQPfy61DWTKE3CW5Hz72g+Te+tWP3kzRjlLEVKkeZQnKH0Ix6mueUGuxbVayqXMlyU9wSSuDsfF5bdM9axxt7nR4njcRzjzPR23P11ist4OmTSW59g7llLB1KsG3VhgjYcx0NZT4wjn0z3xlLybHnBWxcwN5TwHPukU1MHiSI1KUq5P5H1Oo512oqX2yeL3gsU2ljqSRRhZInaOQDy1L7S/mnI9K1yXJocnkw3jvELyVZhLPcPGssi6CdB7sOypqVFXXlADvselcN11nibOyLrR10+FvfLKfLYHmmCvTHKtXi7XiXcs9kZxzHsOuCcIhlyk9x82fPhaSMvEwPQuu8ZHmQQfMV0RcZ9itud2n8sxNI7OfIwjMsl3cJNFzCQqVDjpmUnOPQAH1rfGGCsu1bsWMJGuwwpEgVFVEQbBQFVQPIDYCthydzOuJ3cnG5zb2zMlhEw76Ybd6w3CoevTA5fSP0QdLbseF2LWuMdHDfP+Y+y9Pj8zQ+HWMcEaxQqERBhQOg/eTzJ6k1uSS4RWSlKT3S7sc1JiFAeZJAoLMQAASSSAABuSSeQqANrfikMhAjljYsneALIpJj/GAB3X15UygOkcEAgggjIIOQR6GpAtAFAFAFAFAFAR3E+A21wGFxBFJqGCXjUnyHixkH16VjtRKbRROJ/I9A7aoZ5EX+rkXvUHoCCrH9ImsHWjojqrFxkZxdkLGwJmlLXFygBiikTu41ffQxjAPhBBOpiwGNt8VjGMY9u5lPUWXcSeEVW/7Hu6NOQViLFprmdktwxYlpGjSQhjls7kD2hjVWtVzb3M6vbI1wVcRtb8HjSKK9ZSIRcwaRuxMHeAyTFcAgaVbSPLc9Mc9Ny9o8Jd13f9iNRdKdXC4/c3pGB8SnIO4IOQQdwQeoq2RyZ4Cxvi7aRHIoGdRkUrggjSFPJ87nIJG3rWDaNEu5kk9u2u6UGRlgnn0qpQTCAyyMjWzMNMihxKvdPtlCVZTz5LXFTSl5nTVGexuH1LRccI4TxDTI/3mV+br3lm0j8m8LYVzkH8Y+tbfs59zCNt1X3W0THA/k8srWQSKjSSLurTOZNB81U+EH1xms41xj2RjZqLLPvSLWTiszSZhx3jEvF7g2NgxW2U/wC0Tjky5wQPNcggD6ZB+iDnRKW97UWlVUdLX41q95/dX92aHwbhcdrCkMC6UQYHUknclj1JOSTW5JJYRXTslZJyk8tj2mTA5mdc41LnyyM/VTKBza/iHOSMfpr/ABplAr3H+Mwu6J3iNDErXE+khxpjwIkIGfadtWOvdY61DZnCOSu2ckDRQGdUUOZeK3GoAaY31lFcj+9VfURON81jhGezzH3BL6OKWMzTrCz95cNE8oRYoZc9zCI86dWW1E4zlG3AIFRwn3MZxwi1/wAv2v5RFv8A7xf41l4kfUwwJ/4gtukqnP4oZv2CniR9Rhnhu0luPpk+6KVv2LUeJH1GGcpe1Vuo1HvyPzbS7b9kfpTxY9sjDJW0ukljSSNgySKrqw5MrAFSPeCKzyQdqkBQAagFT4j2qZiVsVRsbGeQnuAcfQC+Kcjb2SF6asgiq7WdSp03D5l6L/zg6adNO3sU3tFcLod5pGnmIKh5CAIw2Q/cxjwxYUtuPEQN2NU1evv1V0U/divJefzLWvp2yDkxtwy4KWqAEKYRbODjIAieMtt1GkMMeVdGjs//AK5fFs3a7TqOmWPJF/j7PyQAtZzCBeZgkXvrZd8sYxlHiGOgbSPxa9Esrsed3ER2T7WniUk0AnSIxsRiONg80Qx98ikdiApyMjTqAIORkGs5wnHujHcn2IztnZGG7hkQFI2ha3VfIQMGQ+eW72bn0UHqaqOqpqpSXky56M07XCXmhn2c413Qe3kUFVO2QN4n2QEdcaSnuQVwvU+7Gfr+53z0KblFeXP0LX2JvRC5sySYyDJaE7/evwkGfOMkYH4jLz0mrrTXq2BQamh1Twyu9uO0kt9MOH8N8QYlZXU4D49tdQ9mJfpN1PhHk0zm5PbE79Jpq6a/adR2/wCK9X/g78V7PR2EVtFGA5xcSOX1BZJRGoBdVIOkZAC52A89606qfgVpr1RWanUzum7JHePhMZGJYbVxkZBt2II/SkbpVFPrEvJP8zl8RjocJs+ljaeX9Hi5f4a0Pqto8SR3jhgUYW1twPIQxgfVio/1W0nxGdluFHsxxD3Rr/Ctb6naxvfqR1zZI83esNyqqVGAjGMs0bMoG5UyORvjJBxkAjZHq90Y7SVZJLA3t+CxKuHUyEp3bM5OXQDSoYLhTpA8O23Mb71lPrN8n6B2yZMWN0YV0xjGTqJJLMzHmWYkljyG/QAdK1S6ndLlkb5Dn+WJPSsf9RtI3yEPF5PSn+o2jfI8S8SdlKk4ztsSp+DAgj4UXULhvkMVBDxnvJjhzkGeZgR3b7FSxBGw5136HXWWW7ZGUJNvksXY+LRYWan6NrAPqiUV6kzJigCgKj2yu9ci25P3oRmaYfjgtphjYfiMRIx8+7A3BIqo6xq5UU4h96XH+Tr0dHizKZxHipdyo5ADlyGc4H2V5mFGI75d2eu02nhBYwQvF3+8S5OMoVyemoacn667dIvto4NmqwqpElZokgKEgxyI0ZwQRpYFTg/GkHKu1N8cmnUKNlDS5Hfaftg1xbR2yHB7sLdsORkXwyQr6ZBLehA6nH0XpWkV32s/urk+b9S1Xg5qj979iIvezjW1pZXsZaOSTLu67NHJKxe2b/A5jIPPwqcisqbIX3zqn2k+H6NC6M6qo2Q7xXPxXmSPGe1ou47aOddF1HPnKg93KhikRmU76N2QlW68iapOuaOVNUk/p+Zb9C1sLb4uP1Ii6jMjjuTuoZWbfSM7gZHtMHVdug1ZxnfzFOK4farh9v8Az5Hr7Hvn9n5dxne8fkmjWCNW1iUEMpIkWTGkpGQRgnU6k8tJI6kixordXZ/+vU0OiFy8a1e6v1foaj8lnAoYLVZUIaWUffG5aCpIMIH0dBBBHPUD6AWtUFFHntfq5amxt8JcJeiO3buLVJbL5icfqpXB1aW2jPxRXz7HCvGI1HoVm2gIwrAHnFQAoSGKAKAKEBQBQHqKIZ1NyjDv7/vbrv6YY/VVh06WLkbIdyydnFxaWw54t4Rnz+9rXtzYSVSAoDLuOXeuW4lzkPKY16YjgHdY9R3gmb9OvJ9WsVmqUfwo9J0en3dxUrabM7jzjU7+au6N/wDGotraoi/j+5bwmvHkl6L9CRArjTafB0yxjkYwWyvKHjGlUbJZPD3rDpt7Sg888yMdDXfK6dVeJ8t+T8iu2RsnmKwl6eZLQ9kWup5hFKE7wJKVceEo3gnMbDcOCNRBBB71eW5r1PR+q2R02xcrt8jx3Vum1vUKb79/maXewLMzWjxqYO6w4IYHB2TS3IYxt1yOmneU8PK7mLSaKpx7s1FZWaLGWd2uYy8j4LuAHKg4AAAHIDbmeZNc3V752aeUpvnC/c6elVQrvioLCy/2M745dJGSkA0NnxshKgea4GxY5+GfPlS6SFko7rfon+56+uiM25doruxzwnhTQKly3RtDL/VI+Aj+/Vs3kH9DnOy2NsZQg+V+pz6i9uyO5Yh2S/uaBw27aBjcwqWRsfOYlBLNgYE0ajnIoABUe0o81GerQ6rMVGRRa7TbZtoke1EyyPZSxsHR+90spyrK0YYEEcx4RUda/pX80VU+w1FeNyaT2KZAtMg8kUyBMUyAxQChaAXFAGKZAhFAO+HLlj5aW/ZXd09/bo2w7kt2TUrY2gO5FrAPqiWvdIzZLVIGfGL0QQSyn8HG7455KqSAB1JIxUSaSyyUsvBk96mhUjJyURVJ82A8R+JyfjXhXZ4lkrH5s9t0+vZWivSQaLyJwdpElUr0yAhyPeFH1VZKzfpZRfk0Yzhs1cZJ90yaMYYEEZBGCPMHnVcpOLyjtksrBzsE7vER5AeA+aD6J9V+0YPnjffi1eLH6/5OWHue5+RYuH3Pdd3N/UPl/wC4k8E2fRQVk/5Qqw6RdiTi/MpurVZW5F+4rxaO3TVJqOxIWNWkdgo1MVRdzgAk16IoMGffKn2ojaKGK2kBdis5YbhImjbQT5M2sEDyGfLOjU7XDbLnJcdH0U7rd/aK7sp/Zzg/KWQeqKef9ts9T0+v3ed1ur2/Zw+v+D0llim1GP3V2+PxLNbhTqSQZSRSjDzVhg/trh01/h2JnPqavEgJ2fv3tpWglOXjxv8A1kR/m5B7wCD5MrCrGz7Gamvuy/T4HDFLUV7H96I44lhLu2WBiIZJJJHjGNCSvDNpZeql9MhKjYlNWxJLdGrnv0Us/T8yi1dWwnQK8nkr2egtCAK0ABaAXTQBpqcgNNMgNNMgXTUE4POKkDrho8R9x/ZXd0/+cjOt8kv2aObO2/4eH/TXzr3ZsZJ1IK326uAIYo84M1xEg9RHmdwfQrAw+NcXULNmmnJehv08d1iRn3EHy599eOqWInuaFiCIpl1XS/7uJiffIwA+yN/rrvXu6Z//AGf7GiS3ahfBfuSiCuBs6Gzo0QYb9DkEbEEciKmFjg+DTNJjmCdtRSJO8Zhgqd1w+VAbz1YbC7Z0scgBmFj0zTWWT3rsvMq+o3QhDa+4/wCJBrW2MFxeWts8kXcmeaYzXHd6dOI4gEC4HIAtvuSxyT6pZPNMqcXCLAxNHZ99duVKG4nBSGPIxqSPA71wOWxAOMkbVw6rVVadZm8y9C2o9qtiq08RRPBMADyGPqrxkpbpN+pfRWODmRvUxNnkJ2lQGezI9vuZ9XrHmPTn9M7fGrucl7Hz6oqdOn7W8fUZ2jn51D63GD+jbTb/AK2PhWje3pZRf4c/qjHq9cfCcl6ouqiqHJ5g9gUyQLpqCBcUAaaAMUAYpkBigFAqckiEVIwOOHJ4/ga7+nP7ZGUe5J9l/wChWv8Aw0Pr+DXrXuzYSlSCl9t5s3donlDdS/Fe5jB+qV6puuSxpfm0js0CzcimSjLHJAHmeVefqg54jHueydirryxhYqpnuSrBsGJfCc4ATO/luzfVXZq65V0wTXr+5xaXURstnJfAk1FVp3NnQ52CqWZiFVRzZzsoHx69OdbdPRK6xQRy6i5VQcn5F/4D2eW2jBZtUxBLPtgO2xKAjbAwoznZR5nPtKKFVBQj5HkbrZXTcmR/EbSO3jJUwKrHMslyhkMjn6Uj5HljJ2GwGAAK3SWDOMcFPuYdFxG0SW6wzJICbWXXEzrpZW7vAEZwZM4znI32qj6zUnTv80yw0FjVu31HRrypeCwR6mA8zWceXgTlti2eYLd55bi6VTJBE4tAqAl1WEB3lVfwis8rjC74RSNXT0mo0FlmljGHdc49Tz1Ws8O5t+Y2FiontpY31o1xlSGBTxRyKcY/fnHpVTC2fh2VTjhqP7NHRr7Y2adtepcFFUx549haZIDTUZGD1imSMBimRgMUyMCaaZJwLigwGmpySJpqcjB3sW0kt5KT9QzXf0/+cjOC8yU7OpptLcDpBEPqjWvekkjUgo/a8g3q+cdm/lsJpVx/oGqDr0vs4R9X+xY9NWbMmfxdoND94pKjUQoVNcrnfYA+FWOORztucb1p0+m8Np/m+yX+S+vtVleP08ywWfAXuz85urh45yulVh7rTHHzCyEoRM3UkjAPsgV22TrnHYkmviUyrtqlu7M6X/Zx1T+lsWZkjTu4o1OuRlRNROrYFsnGNgeVaqdJS5rETZZq7oxeWWDs92cgt7+TQZGaG1h0mWR5DmZ5w7+IkBiIlG2MDI61cV0wh91JfQqp3Ts+88lmuJulb+xsrhjkrnajjXzaLUoDSuwSJDn75Iem3IAZJPQAnflWu2cYRcpdkb1Ft4XcpvFLyOTMrQxRXFtNEZGjxl7eZdBYnAYoGffOQDHmq22UdXpJOHn/AGN8F4N63d0Pq8a+GXy5HPDbbvH0gkZ2yOYHXB6HHWunSR3Wo59XLbWy4djIVW1VkwFkeSVcDA0O7GID3JoHwr3Na91HlJvMmRHa7gUSPFcR5RmuYu8C+xIWOkMy8tYyPEME8jnbFf1SuPgSnjnHcnfLa4jhUrwW40YPQFNwFAqMgXFMjAhFMjAYqcjAYpknAuKZGAxTJOBCKnIwe4R7X9hv2VYdNeb0ZQ7ktwH+jQf3MX+QV78D+pBQOLsXuLxyPZaKBT5rHEJD+vcOPhXkuvWp3wh6LJcdMj72SoNENerHixgE9BnfHln9w8q5VbLZs8j1CrWd2BxDdHHhJ5kbehwftBqHvhwYuMZc4H3CLgtd2isxINxnB9IZWX7VB+FWfSZSd/PoVPVoRjRlLzRc+MSmG+gfklxC8B9ZYz3sAH6BuvqFelXc83Vy+Rtx3j8VsB3hLSsPvcKbyyH0X6K+bNgDzrGdkYR3SeEday3tisso/ezPMbi7XU5GlFjOpbeM7lFXmxOBlxktgbAACvNa7V+1rZW8JeXbJaabTeD781z+w3vZopVaUwpLDC6RSSPpBRpSqkBWGTjWmoHGzDnvjnpptqxWpuMpJtL4L/PkLdTS57Ws/ElUdSPCQRy2II+yqucZJ+93LKPwH1lKY45pFGWWNio83wdA+LYFWHTIbrTg6jLEDQuGWYhhjiXlHGkY9yKFH7K9kuDzLIrtoPvCHyubU/8AuIx++uLqP9NP5Mk5sK+b5G086anOTFxACmSMBimScABTIwGmmScBioyMC6abidoumm4YE0U34Mtp1tk394I+yrDpUm9QgkO+zJJs7bPP5vD6/g1619FRgSdSChXYPfXMD+FzK0qZ/CROqHUnnpbUp8sDPMZ8d12icdQrse61+RaaC1RfJWLq1ZDuK4oWKSPV12xmuCCvpnWCQxZLpKThRltPea2wOp0tyq1qjGV0d/Zr+xx6mU40ydfdMefOAj95G0zwQywSq7q0UxQENcL4Qp2QuAQBnJG/XdppRrvg3hN5TS5XwK6auu0st6+KLh2p4xbSRmKC5aRgNaGFzcMk64aEhgfDg89TqCrEb52vbLYVrM3go6qLLH7iyVvhFuUQGQDvmAMjai7M350jeJsct/KvIa/Uu61tNteR6rS6dV1pNc+YvFLZXRiVBYKSDjfI3H2gVr0t0oTST4NtlScT0tiozgsELrIYgQIzIoAVygG5AVfTIBxnespayfbz5WfPHoafY63Pfgd5rkbb7nWkS3C4tQiT+suYh7xG3fn7ITV30eGZZKTqsvI0UV6coCG7XD/Zv+fbH/3MVcfUP6afyYG4NfMmbEFQRgKkYEpkYDFMjAuKjIwKBTJlgCKjJOAxTJGAIqQzpBsc+h/ZVn0n+oQwOezK4s7YHpbw/wCmtfRjUyTqQNeIcOinXTMgcA5Geat5qw3U+oINYzipLDJTa7Fe4h2OLfzNy6+kqLOo9x8L/W5qtn0jTSeVHHyOurX219mQafJ7dKzMLu3y2NvmkmMgY1Y7/njA/RFS+l1OKi84XxN/+qW8teZWYODyT26TTXEmTrV44gkSBkZo3AKjWRqU76qo79RDS6h1QrXHm8tndpZz1GN8n8kLY2yQoEjGlV5Dc/adzXNfdO6W6Tyy6qphXHbBYQ6DVz4M8HKSQMGVSNWk7Z3GRtkVuhW4tSa4MJNdhJL5VODqOkKWKozKgY4UuwGEBPnWcdLOfvL6fH5HPZqa65KMnyONVcrR0lq4BH9+tV8lnl+Kqsf/AFzXpukQxHJ5jqcszLtV2VRD9rv6M2Nj3kH+vHXLrP5E/k/2A2Ar5hk2YPQqCRMVBLQEUyRgMVGScBimRgUCoySKaEiCpIwKRWSyMHmdsRyHyjc/Upqy6T/UINEtwuPTDEv4sSD6lAr6OaB1UgKAKAj+0HFBa28kzDOhfCo5vIfDGi+rMVUeprGUlFZZKWTNrqxEFpFDKxLIpZ2DMmZGJeQ5BG2p2rwvtMrtXO2K7vHbPB6Pp9CxyQAudLKA4cMwGCQWHqCOYHXP113Sq3xbccNLJbbtrWHnyJANXA0dGDhd2/eY9jb8ZNf1bjFdNNyr9fzNFtW7/wBDJbaSJZIY5QI7o5kBTclFHhRgw0qyrg9djg712K+uxq2UeYdufXzKyzp32iee5J2aYxnOTjOXZvqLVX3T3P8A6LRQ2xLtZSd3cWR/H76H4vH3oz//AD4+Nei6a0lg8prlmTZc6tiuIftaB81fPIPCfqmjP7q5tX/In8n+xKODCvljZuwAoAFAFQAIoSFQAFCBakkWhIlZ5MTzctiKU8sROfqU1ZdJ/qES+xL8NbMMZHWND+qK+j5Occ1IFoBKApHEr0XMwkOfm9uzCIHlLMMq0uOqr4lXzJZvxTXl+udR/wDjV933/wAHfpNO5PJV+MXutzVPRXsies0tG2JGooGcADPoBXVKcmsNnVsSeUjpqrVgYFDUIaPMyZKn8U6h/hK/sY1nXPamvUwcE2vge1fFYYM3HKLZE5ntx3RAmjKvGTyEqHUmfQkaT6MautHdjDXkeY12ncZNMuXBOJLcwRzKCodclTzRuTo3qrBlPqK9AnlZKNrDwNO14/2Ob0UN/hYN+6tOp/kz+TCOLjevlT7m9nmoICgFxUgSoB6oSIKgC1IFoBKAJANLg8ijD9U1adI/qUGPuz5za25/3EX+Ra+kYOckKkBQFa7VcV//AB4mwzDMrg4MUR54PSRuS+Qy3QA1vUddHTV8fefZf3OjT0O2WEUninExgRxAKqgKANgFGwA+FeQrpcnvn3Z67SaNQWWQpbeurBZxWBQ1MBnvNY4IFBo0Rg8ySgYB+kcD34J/YprKNbkm15GLaTwLmsTPA+4VfGNsZOk7HBxsfI9K3U2bJZOPVaZWQLN2N4gYbhoXPguGZl8hdKuqQDyEsYEuBtqWXqa9RpbVKODx2qqcJZLL2w/oU/8Adn9orZqf5MvkzlXcY2U5cMTzEsqfBJGVfsAr5jqa1XNJeaT/ADR0tZHAFc5jhhpoMMDQHk0IPQoSJUA9AUJCgCpAy4uPAvpIPhswP2E1cdD/AKn6CXYmOzp/2S3/AOHi/wBNa+irscxJUBEdoONC3CquDPJkRITzx7TH8xQQSfcOZFc+pvVFbsl5GddbnLajLrziBMj6WJALLqJ3kkJzNI3QnUAo8ghA2ry9zlYlKz7z5+S8keq6fpVH3vIjmateC7wBamCRAaE9zoDWOBgXVTBDIniPEAssKnkZtOfUxt+91qx0+ncqpyXfbn6ZK3U6jZdCL85Y/QlgarsFmLmowGTfCQJwULlJABoYYyro2uJxnmVbO3IhiDsastHqHBpFB1PSf8l5lzjuG4jYSopWOfDQyA5ZY7hMZB5EqfCw6lWBr0DSshjyZ5Zra8DI9m7vfDwrqZnOmS6A1MxZjgOOZJqp/wBGr4y8+XKRl4g+i4XeKABJbHAxuk5PxJck1yT/AIapm87mZK3B6Xhl51ltvhDN/wDbWL/hinykyHYDcIvD+Hth/wCWlb/ris4/w1p13kyN4n8kXg/DW7f+XlX/AKxxUP8AhmjykxvPf8nXf41v9Uv8a1/7Xq/Gx4gn8n3fnb/+qP3U/wBr1/jY8QX5hd//AK/1y/txT/a9X42T4gfMLvzt/wD1T9mN6f7Xq/Gx4hyewvunzT499/Csl/DFK/5sjxCPfgF6SSBa5wwBea7kCllIyEOwO5qw0/SlTJNSz9EhvLZwy2MUMUZOSkaIT5lVAJ+yrY1jqsgVL5T4IjYu8g++IR3DDZlnfwR4ODtk7+gPlkFV4rUPUmM3F5RhPFeLtaMscbGQAbiTfHubnv65rr1H8OU2rdF4Z3aXrF1Kx3R2te18LfzitGfdqX6xv9lef1H8PamrLjyi8o69RL76wS9vxOKT2JEPuYZ+rnVTZpLq3iUWWtWsos+7NDoGtDizepryOV1MVXIzzXOBnw6hq292a201qUsP0MLrGo5Qnz1TtGQ7HkAcgf2iOQqVp5LmfCMXepLEeWVXtkxVoVB3UM+fzyw3+sGvVfw9QtRG7K7rCPM9dsdU60vLn6lnhvVkiSXvAmVDbkYHmCDzwa81OiVdsq3HPJ6CGphZVGzcllEfcdpYk5yCQjpEhOf0idIrsp6Rdd9yD+px29Ypq7yz8jlwnjz3M6xB2tkfK64zmXONvFyTruN/Wrmn+HnTidnLKPV9anenCKwv1N1+Tt4zYxCNFRk1JKoyf9oQ6ZixO7FmBbUdyGBqcY4KtllqQFAFAFALQCUAUAtAJQBQC0AlAFAZb8qvFA9xHBnw26Gd/LvJAVi+pO9P6a1YdOqzNyfka7Hxgwfi1z3krt67e4V6HtwaxpmoAYqJVQl3RKeDrHcOvsu6+52H76459M0s+8EbY6m2PaT/ADHcXGbheUz/AKWG/wAwrjn0DSS7LB0w6pqodpscf+JLnH84P8CfwrSv4Z0782bv9Z1K7P8AQaXV28ra5W1NgDOANhnoPeauNB0+vRxcYeZX6nVWaiW6byzlpHlXV7PXndtWTn3S7ZA1swl2IO1nKVdSpwQQQfIg5X7QK1Ww3QaGeT6B+TfiQNw6j2LuFLlR/vYwsc3xKGDb8015XVQ22ZOtPKNHrnJCgCgEoAoAoBaASgCgAGgCgFoBKAh7zstaSs7SwIzSnLk6ssQoUZOfJVHwrZC6cFiLwRgjvuccL/I4v1/41n7Vd+Jjag+5xwv8ji/W/jT2q78TG1B9zjhf5HF+v/Gp9qu/ExtQfc44X+Rxfr/xp7Vd+Jjag+5xwv8AI4v1/wCNParvxMbUH3OOGfkcX638ae13fiY2oPuc8M/I4v1v41Ptl/43+ZG1B9znhn5HF+t/Gntl/wCN/mNqD7nHDPyOL9b+NPbL/wAbG1B9znhn5HF+t/Go9rv/ABv8xtRK2PZ22h0GGFUMWdGM+HUCrY36g1pnOU+ZPJkuCVrEBQBQBQBQBQBQBQBQBQBQCUB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32" name="AutoShape 12" descr="data:image/jpeg;base64,/9j/4AAQSkZJRgABAQAAAQABAAD/2wCEAAkGBxQSEhUUEBQVFRQVFBYVGBgVFBQVFxYUFhcYFxQaFhUaHiggGB4lHBQUITEhJiosLi4uFx8zODMsNygtLisBCgoKDg0OGxAQGywkHyQsLCwsLCwsLCwsLCwsLCwsLCwsLCwsLCwsLCwsLCwsLCwsLCwsLCwsLCwsLCwsLCwsLP/AABEIAQMAwwMBEQACEQEDEQH/xAAcAAABBQEBAQAAAAAAAAAAAAAAAQQFBgcDAgj/xABOEAACAQMCAwUDBQsJBgYDAAABAgMABBESIQUxQQYTIlFhMnGBBxRCkaEXI0NSVGKCorHB0RUzNFNyc5KysyRjdIPD8BaEo6TC00RklP/EABsBAQACAwEBAAAAAAAAAAAAAAABBQIDBAYH/8QAOhEAAgIBAwIDBQYFBAIDAQAAAAECAxEEEiEFMRNBURQiYXGBIzJSkaGxBjM0wdEVFkLh8PFEYqIk/9oADAMBAAIRAxEAPwDcaAKAKAKAz/t721khJhsl1S6hHq2wJSurSudvCuGZzsMqBkk6dcppG6upy7IqnDLkxgm5vJ3lf2+7lZRk8wJf5wj0DBfJRVfPU+haV9Nb+8dxx9Y9obi7XfrcSSf6pesPbJrzN/8ApcWRfEuJNcnTJPL3ZyGLytIxH5kW0Ke8oxHTFZe2cc8mL6W/LgmbGe3MaR9/dBUUIuLuePAGw2jZR054rH2uT8yH01JE1ArqNVtfXC6Rykb50h/tI4Ln9Fga2w1Uzkt0aRL9ne2IkkFvc92s52Vo2zFKwySAD44nwM92/rgtg13V2KSOCypwLbWw1i0AUAUAUAUAUAUAUAUAUAUAUAUAUAUBAdpe0L2yExWs1wwx7OlEG2d3Y5P6IasXLBlGO5lR4b8rAZyLm1MYBw2iUyOh/PjZEP1ZPkDWh6mKeGdy6fOUd0GmZdPxRn0OTyjnZj5ySyLJITnqWzXLbJybXq0WumpVcIy+D/M8JMfZU5I9pjyB6+8+lc8orO6RYRln3YfVnpEbJ3+JwfqA2H21g3DHYzjCfPJ1SHzZj8cfsxWDs9EjNVerZ0VSPZY8xsSSMdefLasd6fEkQ6sdmOY5BqDMoJGwOPEB6MNxUQtlDszCzTws7olzardIEEzBgQyCVmfQ4OQ0U/8AOxMDjfLDb2TXZTqsPkqtToML3TSeyHasS6ba8IivlXxISMTAZAlhbk4OMkDcb5FWkLFNZRQ2VuEsMttbDWFAFAFAFAFAFAFAFAFAFAFAFAFAV7tp2qi4fAXfDSuGWGLrLIBsPRQcZbkM+orGUlFZZnXCU5bYrkwLivEp7hzJdOrud/FlgvogyAg9APrO9Vllym/M9NptI6o8JDNGyc4APLI22rU35Z4O2MEnua5Gl1cHQ+BnY7qrbevUGuiuuO5M4L7peG0ln5IfWsDaRuVGOQAz72JzuedaLLIqT4ydVFU9i5wv1+o6jh/Ob4kHP2VolYmuyOmNTXmxyBjz+0/ZWlcm18HlZVJxnB8jkH6jzrJ1zXOODWrIN4zydCtazZhCRylDldqyTMJRyXHhNzFeR91P7QwUdTpkR1OUdH5qyk5B9T5muqq1xfBUavSpo0Hspxd5A0NyR84hxqIAAmjbPdzKOmrDAjoysOWCbiuxTjlHnra3CWGWGthrCgCgCgCgCgCgCgCgCgCgCgOF7dJEjSSMFRFLMzHAVVGSSfdQHzf2l47Jd3MlzISA3hijP4OEeyD5E+0fU+gqu1Fqm9qPSdO0jpW+fdkMWzzrnxgtDooztWOcBrKwdwBjB5cqjMs7kMRS2vsOVrSzb5HWM5+FYSTRkmjugrWzIS4gVxhhkfaD5g9DWVdsoPKNVtUbFiQ1spWy0bnLIRv+Mp9k+/Yg+6t10VhTj2Zp01ksuufdfqjrJWpG9i2rYcEFlOeauykfUa2xscTRdWprkvXDOMSQTQPOdRXOibAXvbdsfOIpMbCRABLtjV3WwGDVlp5p8x+qPN6qpp7X9Ga0K7ytFoAoAoAoAoAoAoAoAoAoAoDL/lm4tkRWanZx30oHWNSViVvQuGb/AJVcuqt2R48yz6XplbbmXZGN30mp9PnuceQ/jXLUsR3MvL5bpqtf+I9LtWt8m9cHUPgbc+QFQo5ZMpbfmdoox1wSeef++VYym88BVrHvdzpaDwAemPh0391Y2PE8ilZrweO8aJtTeJDszDpj2WYfYSPsxWxxjbHC7nO5TplulzHzZJh8jK+L3Hp6Vx7OcPg7t/GVyN3vwM6vZBAboUJ5ah5eord7NlcdznerUX73Zd/gCr9/b+6T/M9Yy/kpfFkR/qG/gv7hMhzkHHoeR/h8Kyg1jDRsmucpnGR3HiUZ815H10kdazioN7f1NVrmluX5f4LC92fmKguXgn8MTsPFBcBS0WphzjbSVOdxk5JB26qV72MYa/Uo9U+MrlP9DbuzfEVubWCZDkSRI/xKjUD6g5B91WKKhklUgKAKAKAKAKAKAKAKAKAKAwH5Q7sycSuyeUZjhH9lYlY/rSPVZreZpHo+jLFUn8SgofGT5gn4E7fYBWcvu4Oivm3c/NDgGtB1nuA5JPwH7/t/ZUz4jgwr95uXoOteAT6GtKXKN037rZ016E9FAz7hz/jUY3zMM+HXn0PdupBfl3YCNv01to+rUV/xVt8Nzjuj3RzO5V27JfdkXfs98nYks4ZFleCR1LkMA6aXYsmUbBXCFeRFd89NGxLcuSohq50t7Hx6FTl4Msk1yFlFxbwxgzzxoUjVItUkgBDNknIQYOSSTjAzWMaNkkl2RNms3wk595JL8i28D7F20VpHccWmaCSUL4TN3IC6RoQjYl+bEDcFsdK2RoilyjTLWTbynjhE0vYLhd9bN80EZO+iZHZ2WQdJMtlh5q32c6z2JLg0Subafcx+yYq5Q6lOcqratLKPCdDHyZXGR5GuHUV4WWvqXOjvUm1F/JMvnZ23Bs51YZRLyJgMDGgtA8i+oOuUH+0aiuWZRfqjl1UcKS+JqfY/hywwKqhlK5iYEnDNCxj16M6QWCBiQBnO9WEexTsn6zICgCgCgCgCgCgCgCgCgCgPnbtohHEL5Tz+cZ+DRRsPsIqr1a+0TPS9Ie7TyXx/sUtRjHux/wB/VWxvKZ0wg/dfwwdg1amjfk6w7D/vrvWM3kmEVFYHKGtTRsOuqsVw8hrKaHHZfh011NHbwqrZBWTvASmiKVWBfByQDGDj6XsjmSLSiPLfrg83rZ5UV6ZX68G1L2PlbS1xdfOGXcJPbW7QgnnpRVDKP0z0510PLK1zJo8HEgRZQixrpYwxqNDSKcqWOBlQQpC4G43zTHoYZOlvZxrI8jlWmO5ZsFkiydCjPsoMdMAkE880x6jI3u+Do8xlhbupMd3MY9jJGRkK2PpDIKvzXJxzpjHYnPqY18q8SfPikCgC3treJQvR1Luq/wCGVB8a5r5JSjH17lnoYPwpT+WPmW3hXDStrFF9OeeLI98qvJjz0xo/wSuahZmsGerl7ryaZaQFS+fpOWHoCFH7QfrqzSwU44qQFAFAFAFAFAFAFAFAFAFAYh8rdj3XERIBtcQK3vkiJR/1DDXBrYPCkXvRbcOUPqZrdDDGtUOUXEuGeAalg7K1YNE5O6PWDRkmd4d+uB5+lYY8hKaimzYfkj4OLayNywZnumMvhUkiHLd0AOZ2JbA/Hq5hHbFI8ddZvnJ/Esk/G8ldJGzwEFd0khnkMZyDupXS5I6aRvuRWRqwOOA8QaXAJyBCjkkb5kLFAfzu7CkjpqHnUkNEH2h4i8NwFCvOVR2wkbO/czRzeB1ReXewRAMQNm6kEnHKXclLg8cF4iFikuWZhDB4pCwZGxBAI1jZGAbUd5DkDBZF3IOJzklmW8Pl+dTtcXJ3aTv5MbhRkFf0UGnfySqmybnY8fI9FGEatOo/U2Ds7a97MJfwUGpI/wA6YjTI49FUlAfNn8hXbpqtqyym1du54RaVkBJAIJHP0yMjPwrqOM90AUAUAUAUAUAUAUAUAUAUBUPlN7Pm7tCYxmaA99H5tgESJ+kuceoWtdsFOLRv0tzptUz55lPeIrjrn05EjP2Zquxsk4nq6rPFrU/UbA1ngnJ7EnTmaKOTFzx8zvA2cbVrmkmZ1yco5LL2W4E93dJbKCAyFpWH4OHIBOejMAyr6tnpW7TVbveZV9R1W33I+aPoZQsUewCoi8hsFRRyA8gBVgygKdw/sctzGbieWdGuMyqkb6EhWXvHCaMESNi4k1Fsgl22xtWPIyTvZcNGslvLgyQsMuBjvkcaklbc+I+JW/OQ4wMCpDGXC+P2sTMtxcRJPPcTYR5FV2CTPBEAD00xKo8yDQhle+V8mOF9GwuI0WXHIiK4hCk+/vihPUaR0rXZlRbR06RKVsVIz/gDva93KNOVJXS5IWeE41aGwfviYB04JIBwDmuKCU84/wDTLPUzcML0/YvFpBxFgi8KD28DDKs8lnLbBSc6ogpkfHPCrgegrqrjYu74K6cqGs4eTQ+C8N7iPSXaR2OqSRsBpJCBqYgbDkAANgAAOVb8HISFSAoAoAoAoAoAoAoAoAoAoCidu+1k9mJUVIRqjBheWXuwSwIYAMNMjqVY6dQOCvPNYZeTOCTaMHsm1R5I0qq6VXqeQyar7FiWF3fc9Tp5PYm1iK4SGky4JFZR5Rsm9p0t4c58upJwPr6VDbzwYcRi3It/Zns1JO8aQr7alhI6sIQq6dRB/CkaxgLsfMVlDTym8yOK7qEYrFZtfZfs7FZR6Y/E7ENJI3tyt5t5Acgo2AqxjFRWEUs5OTyyXuoRJG6HYOrKfcwI/fRmoxe/7bXdvxCxhjulfVKtvcWghwsOl1hxrI1OWyzBs9AfZIFQiGa1ZSK93OUIYLFAjYIOHDTMQfUK6n9IVBJlPyxdn7ppFigji+az3AnMmlVkjuCuhlaRiAA2MrnGWOnPIVGUh3NFisPnqSC6jKxvB83RXyJSrbyu34rEiPAGcGPOd9ndGWHHlEP8nthhpI5lDNBH3LErsXMsiyHHLDfN42x5EVopqUZM6NTc7FEuNpwaCJy8UMcbHmUQJnpuF510YRyZH9SAoAoAoAoAoAoAoAoAoAoAoCO47weC7iMNygdG6E4II3BUjdWG+4qGkSm08oyztZ8nFpw+zmnEszsDGIlkddKu0iAYCKNZwSPFn99aZ1xUW0d1OqtnZFN8ZRlnE1wc/wDea4qHlYPRah7feJnszw5HKySgMkDwTzahlTGJl1rg7aRGsrHqcD1rqraTKbWKTTT792b7wSKNkB372KSRWyxJDk78zsrLoYDlgriutFZlkoz4rIyUcnE3dRk2Kojrjs9ZXDmSW2gaU4++GKMvkcjkg7+tYuCfY1Tr2kvw6yjgTREMLnPMnc+8/ZyFQo4Nb5GF9xdHjZUikkZgyCNoZUBJ2OsuoCr5k9OWdgXAjHk5cPjMUUURYsY40jLHmxRQuT78ZqTrjBYIPs7eCPit4GOFuZAidAZYIY2Kj84iSQ/8pqwT95o55x91MvmazNQtAFAFAMOOcTW2t5Z3BKxRtIQNidIzgH15fGobwsmUY7pJEZ2H7S/yhbmYx93iRkwG1q2kA5R8DI8WOXMEVjCW5ZNupo8GxwynjzRYqzNAUAUAUAUAUAUBGdoOFfOYWjDtE+Q0cibPHIu6sv7COoJHWgMV7QcB47cTJDdLJcLG+UYdykGTtrJULjYn2hkZNaZwlLjyLGm/T1e8k8lFuIdMYBIJBOSDkE5PI+Xl6Vxt/aNF3St1EW/n+Y74Fxkwd4OayIVI9MEfvNZ+honVlyb8zQ+yfbRIrV5pYbiQ2sap3sYJWSLH3pJznGpOWog4BByMmulaitSUW0m+y9Sltq8KWPI0bh3F47qBJ4G1RyDI6EEbMGHQgggj0ro7k18no1B0HW3lxuSAPMnAoarVwSeqssHLgaTXq96IdyxRpNuSqCFGo9MknHnpbyokkTFYZG8XvVt43mlOEjUufcOg9Ty+NYs61yjLLW/a5jUl0w8jPOrI0hRmZpBLD3bK+pWIGxzgAjcYPArE55NttEoV8cmm9lxFBEZp79bltPimaRVjSNdwoGo4A3JZiWPU7ADrWCraeexY+HXgmijlQMFkRZAGBVgHUMNQPI4PKsjEcVIOdzcLGjPIwVFBZmYgBVG5JJ5CobwSk28IoMIfjkmpwycMifwqchryRDuXHSMEY0+fPcYXWvf58jrmlp1t/wCT/T/sv8UQUAKAABgAAAAegHKtpxnugCgCgCgCgCgCgIftPxd7SEziIyxx7yqpxII+roDs2nmQSNsnO2DDJjHc8Gbdq/ldSWFouHpKryDSZZAq92p2YooJ1NjlnAGc74xWqd0UuCwo6dZOXvcIyqfHd4HIMVHuBxXF/wA8v0L2p/ZNejwhjmtqNbeCTsOOTwwzQRPiKcESKVB2K6W0k+ySu3wrXOmuc42SXvR7M5rtKrJZyXH5GeLyJLJbg6o2QyiPrrUqrshJ2Okgleuk8jz7q5eRw3V7GpLzNn7mt+DXvGnGeF9/A8J5SgI2+PvZYd5uOR06qhowlLJn3yfcX4hNL81ac6IVYSu6K8iFMoFDt1Lj6WdlNc9Vk5SafY7tVptPCiuyt+9Luv3NMsLFYtRGpnfBd3Op3I2GT0A3woAAycAV0pFbgyL5YO1iyt8zgOUjbMzDk0i+yg89J3PrgdDXPdPyRYaSnPvy7Izyz4oYzlWx8cVyOpssHdW1nJoHYvhF1xN176IpafhJmUBpF/EiYjOWzguOQzvnFbq6ccsqNVqY/dgjdbZ1I8GNIyu3LwnSQPcQR8K6UVwXM6xqzuwVVBZmYgBVG5JJ5CpbwSk28Izt2l45Nga4+GRPud0a6dT06hc/V/a9jRzY/gWWI6OPPNj/APz/ANmh2tusaKkahUUBVVRgKo2AA6Ct6WCtbbeWdaEBQBQBQBQBQBQBQFV7Z9pRw94JJlZraUtDJpAJR8a420/SBCyAj3eWDi3juZwg5vCMh7ZTcJOpuHxzB3B3yYYIyfpaGGsnyVcLWiUofUtKY6prDeI/MpE0g0hV9lR16+prQk3LLLXMa61FdkcG/fWyJpsecL4nrNY4Nm5E72Dvu54hasM/z6xnptN96P8An+yttWVI4tW4yr48mfSWogEgZwOW2/pvXYVzONrdpOrBCQR4XXdJIyRyYc1PkfiDUZyYs42FiY2ZmkZ2bAyVjXl1bQo1MdssfIcqhRwTgoHyjfKOsYe2sWzJ7MkynIj81jPV/XkPfy1zsxwu50U6dy96XYxwmuR8suYpKOF2HvCeLzWzFrd9BPPwo6n3q4Iz64zWSkzkt01Vjy+C79m+L8X4xKIRcyiDIE0kSpCqJ9Ia0UEsRsFB6+Wa3RcmVttdFSeHlm8eCGP6KRxr1ICqijqegAFbeyODuzOZriTjs5jiLx8NhYa3GVadxuF93UDpzO+kDS82PjsWm2OijmX8x9l+H/s0eztUiRY41CoihVUbAAcgK3JYKyTcnlnapICgCgFoBKAKAKAKAKAi+03A4722kt5chXAww9pGU5Rl9QQPfy61DWTKE3CW5Hz72g+Te+tWP3kzRjlLEVKkeZQnKH0Ix6mueUGuxbVayqXMlyU9wSSuDsfF5bdM9axxt7nR4njcRzjzPR23P11ist4OmTSW59g7llLB1KsG3VhgjYcx0NZT4wjn0z3xlLybHnBWxcwN5TwHPukU1MHiSI1KUq5P5H1Oo512oqX2yeL3gsU2ljqSRRhZInaOQDy1L7S/mnI9K1yXJocnkw3jvELyVZhLPcPGssi6CdB7sOypqVFXXlADvselcN11nibOyLrR10+FvfLKfLYHmmCvTHKtXi7XiXcs9kZxzHsOuCcIhlyk9x82fPhaSMvEwPQuu8ZHmQQfMV0RcZ9itud2n8sxNI7OfIwjMsl3cJNFzCQqVDjpmUnOPQAH1rfGGCsu1bsWMJGuwwpEgVFVEQbBQFVQPIDYCthydzOuJ3cnG5zb2zMlhEw76Ybd6w3CoevTA5fSP0QdLbseF2LWuMdHDfP+Y+y9Pj8zQ+HWMcEaxQqERBhQOg/eTzJ6k1uSS4RWSlKT3S7sc1JiFAeZJAoLMQAASSSAABuSSeQqANrfikMhAjljYsneALIpJj/GAB3X15UygOkcEAgggjIIOQR6GpAtAFAFAFAFAFAR3E+A21wGFxBFJqGCXjUnyHixkH16VjtRKbRROJ/I9A7aoZ5EX+rkXvUHoCCrH9ImsHWjojqrFxkZxdkLGwJmlLXFygBiikTu41ffQxjAPhBBOpiwGNt8VjGMY9u5lPUWXcSeEVW/7Hu6NOQViLFprmdktwxYlpGjSQhjls7kD2hjVWtVzb3M6vbI1wVcRtb8HjSKK9ZSIRcwaRuxMHeAyTFcAgaVbSPLc9Mc9Ny9o8Jd13f9iNRdKdXC4/c3pGB8SnIO4IOQQdwQeoq2RyZ4Cxvi7aRHIoGdRkUrggjSFPJ87nIJG3rWDaNEu5kk9u2u6UGRlgnn0qpQTCAyyMjWzMNMihxKvdPtlCVZTz5LXFTSl5nTVGexuH1LRccI4TxDTI/3mV+br3lm0j8m8LYVzkH8Y+tbfs59zCNt1X3W0THA/k8srWQSKjSSLurTOZNB81U+EH1xms41xj2RjZqLLPvSLWTiszSZhx3jEvF7g2NgxW2U/wC0Tjky5wQPNcggD6ZB+iDnRKW97UWlVUdLX41q95/dX92aHwbhcdrCkMC6UQYHUknclj1JOSTW5JJYRXTslZJyk8tj2mTA5mdc41LnyyM/VTKBza/iHOSMfpr/ABplAr3H+Mwu6J3iNDErXE+khxpjwIkIGfadtWOvdY61DZnCOSu2ckDRQGdUUOZeK3GoAaY31lFcj+9VfURON81jhGezzH3BL6OKWMzTrCz95cNE8oRYoZc9zCI86dWW1E4zlG3AIFRwn3MZxwi1/wAv2v5RFv8A7xf41l4kfUwwJ/4gtukqnP4oZv2CniR9Rhnhu0luPpk+6KVv2LUeJH1GGcpe1Vuo1HvyPzbS7b9kfpTxY9sjDJW0ukljSSNgySKrqw5MrAFSPeCKzyQdqkBQAagFT4j2qZiVsVRsbGeQnuAcfQC+Kcjb2SF6asgiq7WdSp03D5l6L/zg6adNO3sU3tFcLod5pGnmIKh5CAIw2Q/cxjwxYUtuPEQN2NU1evv1V0U/divJefzLWvp2yDkxtwy4KWqAEKYRbODjIAieMtt1GkMMeVdGjs//AK5fFs3a7TqOmWPJF/j7PyQAtZzCBeZgkXvrZd8sYxlHiGOgbSPxa9Esrsed3ER2T7WniUk0AnSIxsRiONg80Qx98ikdiApyMjTqAIORkGs5wnHujHcn2IztnZGG7hkQFI2ha3VfIQMGQ+eW72bn0UHqaqOqpqpSXky56M07XCXmhn2c413Qe3kUFVO2QN4n2QEdcaSnuQVwvU+7Gfr+53z0KblFeXP0LX2JvRC5sySYyDJaE7/evwkGfOMkYH4jLz0mrrTXq2BQamh1Twyu9uO0kt9MOH8N8QYlZXU4D49tdQ9mJfpN1PhHk0zm5PbE79Jpq6a/adR2/wCK9X/g78V7PR2EVtFGA5xcSOX1BZJRGoBdVIOkZAC52A89606qfgVpr1RWanUzum7JHePhMZGJYbVxkZBt2II/SkbpVFPrEvJP8zl8RjocJs+ljaeX9Hi5f4a0Pqto8SR3jhgUYW1twPIQxgfVio/1W0nxGdluFHsxxD3Rr/Ctb6naxvfqR1zZI83esNyqqVGAjGMs0bMoG5UyORvjJBxkAjZHq90Y7SVZJLA3t+CxKuHUyEp3bM5OXQDSoYLhTpA8O23Mb71lPrN8n6B2yZMWN0YV0xjGTqJJLMzHmWYkljyG/QAdK1S6ndLlkb5Dn+WJPSsf9RtI3yEPF5PSn+o2jfI8S8SdlKk4ztsSp+DAgj4UXULhvkMVBDxnvJjhzkGeZgR3b7FSxBGw5136HXWWW7ZGUJNvksXY+LRYWan6NrAPqiUV6kzJigCgKj2yu9ci25P3oRmaYfjgtphjYfiMRIx8+7A3BIqo6xq5UU4h96XH+Tr0dHizKZxHipdyo5ADlyGc4H2V5mFGI75d2eu02nhBYwQvF3+8S5OMoVyemoacn667dIvto4NmqwqpElZokgKEgxyI0ZwQRpYFTg/GkHKu1N8cmnUKNlDS5Hfaftg1xbR2yHB7sLdsORkXwyQr6ZBLehA6nH0XpWkV32s/urk+b9S1Xg5qj979iIvezjW1pZXsZaOSTLu67NHJKxe2b/A5jIPPwqcisqbIX3zqn2k+H6NC6M6qo2Q7xXPxXmSPGe1ou47aOddF1HPnKg93KhikRmU76N2QlW68iapOuaOVNUk/p+Zb9C1sLb4uP1Ii6jMjjuTuoZWbfSM7gZHtMHVdug1ZxnfzFOK4farh9v8Az5Hr7Hvn9n5dxne8fkmjWCNW1iUEMpIkWTGkpGQRgnU6k8tJI6kixordXZ/+vU0OiFy8a1e6v1foaj8lnAoYLVZUIaWUffG5aCpIMIH0dBBBHPUD6AWtUFFHntfq5amxt8JcJeiO3buLVJbL5icfqpXB1aW2jPxRXz7HCvGI1HoVm2gIwrAHnFQAoSGKAKAKEBQBQHqKIZ1NyjDv7/vbrv6YY/VVh06WLkbIdyydnFxaWw54t4Rnz+9rXtzYSVSAoDLuOXeuW4lzkPKY16YjgHdY9R3gmb9OvJ9WsVmqUfwo9J0en3dxUrabM7jzjU7+au6N/wDGotraoi/j+5bwmvHkl6L9CRArjTafB0yxjkYwWyvKHjGlUbJZPD3rDpt7Sg888yMdDXfK6dVeJ8t+T8iu2RsnmKwl6eZLQ9kWup5hFKE7wJKVceEo3gnMbDcOCNRBBB71eW5r1PR+q2R02xcrt8jx3Vum1vUKb79/maXewLMzWjxqYO6w4IYHB2TS3IYxt1yOmneU8PK7mLSaKpx7s1FZWaLGWd2uYy8j4LuAHKg4AAAHIDbmeZNc3V752aeUpvnC/c6elVQrvioLCy/2M745dJGSkA0NnxshKgea4GxY5+GfPlS6SFko7rfon+56+uiM25doruxzwnhTQKly3RtDL/VI+Aj+/Vs3kH9DnOy2NsZQg+V+pz6i9uyO5Yh2S/uaBw27aBjcwqWRsfOYlBLNgYE0ajnIoABUe0o81GerQ6rMVGRRa7TbZtoke1EyyPZSxsHR+90spyrK0YYEEcx4RUda/pX80VU+w1FeNyaT2KZAtMg8kUyBMUyAxQChaAXFAGKZAhFAO+HLlj5aW/ZXd09/bo2w7kt2TUrY2gO5FrAPqiWvdIzZLVIGfGL0QQSyn8HG7455KqSAB1JIxUSaSyyUsvBk96mhUjJyURVJ82A8R+JyfjXhXZ4lkrH5s9t0+vZWivSQaLyJwdpElUr0yAhyPeFH1VZKzfpZRfk0Yzhs1cZJ90yaMYYEEZBGCPMHnVcpOLyjtksrBzsE7vER5AeA+aD6J9V+0YPnjffi1eLH6/5OWHue5+RYuH3Pdd3N/UPl/wC4k8E2fRQVk/5Qqw6RdiTi/MpurVZW5F+4rxaO3TVJqOxIWNWkdgo1MVRdzgAk16IoMGffKn2ojaKGK2kBdis5YbhImjbQT5M2sEDyGfLOjU7XDbLnJcdH0U7rd/aK7sp/Zzg/KWQeqKef9ts9T0+v3ed1ur2/Zw+v+D0llim1GP3V2+PxLNbhTqSQZSRSjDzVhg/trh01/h2JnPqavEgJ2fv3tpWglOXjxv8A1kR/m5B7wCD5MrCrGz7Gamvuy/T4HDFLUV7H96I44lhLu2WBiIZJJJHjGNCSvDNpZeql9MhKjYlNWxJLdGrnv0Us/T8yi1dWwnQK8nkr2egtCAK0ABaAXTQBpqcgNNMgNNMgXTUE4POKkDrho8R9x/ZXd0/+cjOt8kv2aObO2/4eH/TXzr3ZsZJ1IK326uAIYo84M1xEg9RHmdwfQrAw+NcXULNmmnJehv08d1iRn3EHy599eOqWInuaFiCIpl1XS/7uJiffIwA+yN/rrvXu6Z//AGf7GiS3ahfBfuSiCuBs6Gzo0QYb9DkEbEEciKmFjg+DTNJjmCdtRSJO8Zhgqd1w+VAbz1YbC7Z0scgBmFj0zTWWT3rsvMq+o3QhDa+4/wCJBrW2MFxeWts8kXcmeaYzXHd6dOI4gEC4HIAtvuSxyT6pZPNMqcXCLAxNHZ99duVKG4nBSGPIxqSPA71wOWxAOMkbVw6rVVadZm8y9C2o9qtiq08RRPBMADyGPqrxkpbpN+pfRWODmRvUxNnkJ2lQGezI9vuZ9XrHmPTn9M7fGrucl7Hz6oqdOn7W8fUZ2jn51D63GD+jbTb/AK2PhWje3pZRf4c/qjHq9cfCcl6ouqiqHJ5g9gUyQLpqCBcUAaaAMUAYpkBigFAqckiEVIwOOHJ4/ga7+nP7ZGUe5J9l/wChWv8Aw0Pr+DXrXuzYSlSCl9t5s3donlDdS/Fe5jB+qV6puuSxpfm0js0CzcimSjLHJAHmeVefqg54jHueydirryxhYqpnuSrBsGJfCc4ATO/luzfVXZq65V0wTXr+5xaXURstnJfAk1FVp3NnQ52CqWZiFVRzZzsoHx69OdbdPRK6xQRy6i5VQcn5F/4D2eW2jBZtUxBLPtgO2xKAjbAwoznZR5nPtKKFVBQj5HkbrZXTcmR/EbSO3jJUwKrHMslyhkMjn6Uj5HljJ2GwGAAK3SWDOMcFPuYdFxG0SW6wzJICbWXXEzrpZW7vAEZwZM4znI32qj6zUnTv80yw0FjVu31HRrypeCwR6mA8zWceXgTlti2eYLd55bi6VTJBE4tAqAl1WEB3lVfwis8rjC74RSNXT0mo0FlmljGHdc49Tz1Ws8O5t+Y2FiontpY31o1xlSGBTxRyKcY/fnHpVTC2fh2VTjhqP7NHRr7Y2adtepcFFUx549haZIDTUZGD1imSMBimRgMUyMCaaZJwLigwGmpySJpqcjB3sW0kt5KT9QzXf0/+cjOC8yU7OpptLcDpBEPqjWvekkjUgo/a8g3q+cdm/lsJpVx/oGqDr0vs4R9X+xY9NWbMmfxdoND94pKjUQoVNcrnfYA+FWOORztucb1p0+m8Np/m+yX+S+vtVleP08ywWfAXuz85urh45yulVh7rTHHzCyEoRM3UkjAPsgV22TrnHYkmviUyrtqlu7M6X/Zx1T+lsWZkjTu4o1OuRlRNROrYFsnGNgeVaqdJS5rETZZq7oxeWWDs92cgt7+TQZGaG1h0mWR5DmZ5w7+IkBiIlG2MDI61cV0wh91JfQqp3Ts+88lmuJulb+xsrhjkrnajjXzaLUoDSuwSJDn75Iem3IAZJPQAnflWu2cYRcpdkb1Ft4XcpvFLyOTMrQxRXFtNEZGjxl7eZdBYnAYoGffOQDHmq22UdXpJOHn/AGN8F4N63d0Pq8a+GXy5HPDbbvH0gkZ2yOYHXB6HHWunSR3Wo59XLbWy4djIVW1VkwFkeSVcDA0O7GID3JoHwr3Na91HlJvMmRHa7gUSPFcR5RmuYu8C+xIWOkMy8tYyPEME8jnbFf1SuPgSnjnHcnfLa4jhUrwW40YPQFNwFAqMgXFMjAhFMjAYqcjAYpknAuKZGAxTJOBCKnIwe4R7X9hv2VYdNeb0ZQ7ktwH+jQf3MX+QV78D+pBQOLsXuLxyPZaKBT5rHEJD+vcOPhXkuvWp3wh6LJcdMj72SoNENerHixgE9BnfHln9w8q5VbLZs8j1CrWd2BxDdHHhJ5kbehwftBqHvhwYuMZc4H3CLgtd2isxINxnB9IZWX7VB+FWfSZSd/PoVPVoRjRlLzRc+MSmG+gfklxC8B9ZYz3sAH6BuvqFelXc83Vy+Rtx3j8VsB3hLSsPvcKbyyH0X6K+bNgDzrGdkYR3SeEday3tisso/ezPMbi7XU5GlFjOpbeM7lFXmxOBlxktgbAACvNa7V+1rZW8JeXbJaabTeD781z+w3vZopVaUwpLDC6RSSPpBRpSqkBWGTjWmoHGzDnvjnpptqxWpuMpJtL4L/PkLdTS57Ws/ElUdSPCQRy2II+yqucZJ+93LKPwH1lKY45pFGWWNio83wdA+LYFWHTIbrTg6jLEDQuGWYhhjiXlHGkY9yKFH7K9kuDzLIrtoPvCHyubU/8AuIx++uLqP9NP5Mk5sK+b5G086anOTFxACmSMBimScABTIwGmmScBioyMC6abidoumm4YE0U34Mtp1tk394I+yrDpUm9QgkO+zJJs7bPP5vD6/g1619FRgSdSChXYPfXMD+FzK0qZ/CROqHUnnpbUp8sDPMZ8d12icdQrse61+RaaC1RfJWLq1ZDuK4oWKSPV12xmuCCvpnWCQxZLpKThRltPea2wOp0tyq1qjGV0d/Zr+xx6mU40ydfdMefOAj95G0zwQywSq7q0UxQENcL4Qp2QuAQBnJG/XdppRrvg3hN5TS5XwK6auu0st6+KLh2p4xbSRmKC5aRgNaGFzcMk64aEhgfDg89TqCrEb52vbLYVrM3go6qLLH7iyVvhFuUQGQDvmAMjai7M350jeJsct/KvIa/Uu61tNteR6rS6dV1pNc+YvFLZXRiVBYKSDjfI3H2gVr0t0oTST4NtlScT0tiozgsELrIYgQIzIoAVygG5AVfTIBxnespayfbz5WfPHoafY63Pfgd5rkbb7nWkS3C4tQiT+suYh7xG3fn7ITV30eGZZKTqsvI0UV6coCG7XD/Zv+fbH/3MVcfUP6afyYG4NfMmbEFQRgKkYEpkYDFMjAuKjIwKBTJlgCKjJOAxTJGAIqQzpBsc+h/ZVn0n+oQwOezK4s7YHpbw/wCmtfRjUyTqQNeIcOinXTMgcA5Geat5qw3U+oINYzipLDJTa7Fe4h2OLfzNy6+kqLOo9x8L/W5qtn0jTSeVHHyOurX219mQafJ7dKzMLu3y2NvmkmMgY1Y7/njA/RFS+l1OKi84XxN/+qW8teZWYODyT26TTXEmTrV44gkSBkZo3AKjWRqU76qo79RDS6h1QrXHm8tndpZz1GN8n8kLY2yQoEjGlV5Dc/adzXNfdO6W6Tyy6qphXHbBYQ6DVz4M8HKSQMGVSNWk7Z3GRtkVuhW4tSa4MJNdhJL5VODqOkKWKozKgY4UuwGEBPnWcdLOfvL6fH5HPZqa65KMnyONVcrR0lq4BH9+tV8lnl+Kqsf/AFzXpukQxHJ5jqcszLtV2VRD9rv6M2Nj3kH+vHXLrP5E/k/2A2Ar5hk2YPQqCRMVBLQEUyRgMVGScBimRgUCoySKaEiCpIwKRWSyMHmdsRyHyjc/Upqy6T/UINEtwuPTDEv4sSD6lAr6OaB1UgKAKAj+0HFBa28kzDOhfCo5vIfDGi+rMVUeprGUlFZZKWTNrqxEFpFDKxLIpZ2DMmZGJeQ5BG2p2rwvtMrtXO2K7vHbPB6Pp9CxyQAudLKA4cMwGCQWHqCOYHXP113Sq3xbccNLJbbtrWHnyJANXA0dGDhd2/eY9jb8ZNf1bjFdNNyr9fzNFtW7/wBDJbaSJZIY5QI7o5kBTclFHhRgw0qyrg9djg712K+uxq2UeYdufXzKyzp32iee5J2aYxnOTjOXZvqLVX3T3P8A6LRQ2xLtZSd3cWR/H76H4vH3oz//AD4+Nei6a0lg8prlmTZc6tiuIftaB81fPIPCfqmjP7q5tX/In8n+xKODCvljZuwAoAFAFQAIoSFQAFCBakkWhIlZ5MTzctiKU8sROfqU1ZdJ/qES+xL8NbMMZHWND+qK+j5Occ1IFoBKApHEr0XMwkOfm9uzCIHlLMMq0uOqr4lXzJZvxTXl+udR/wDjV933/wAHfpNO5PJV+MXutzVPRXsies0tG2JGooGcADPoBXVKcmsNnVsSeUjpqrVgYFDUIaPMyZKn8U6h/hK/sY1nXPamvUwcE2vge1fFYYM3HKLZE5ntx3RAmjKvGTyEqHUmfQkaT6MautHdjDXkeY12ncZNMuXBOJLcwRzKCodclTzRuTo3qrBlPqK9AnlZKNrDwNO14/2Ob0UN/hYN+6tOp/kz+TCOLjevlT7m9nmoICgFxUgSoB6oSIKgC1IFoBKAJANLg8ijD9U1adI/qUGPuz5za25/3EX+Ra+kYOckKkBQFa7VcV//AB4mwzDMrg4MUR54PSRuS+Qy3QA1vUddHTV8fefZf3OjT0O2WEUninExgRxAKqgKANgFGwA+FeQrpcnvn3Z67SaNQWWQpbeurBZxWBQ1MBnvNY4IFBo0Rg8ySgYB+kcD34J/YprKNbkm15GLaTwLmsTPA+4VfGNsZOk7HBxsfI9K3U2bJZOPVaZWQLN2N4gYbhoXPguGZl8hdKuqQDyEsYEuBtqWXqa9RpbVKODx2qqcJZLL2w/oU/8Adn9orZqf5MvkzlXcY2U5cMTzEsqfBJGVfsAr5jqa1XNJeaT/ADR0tZHAFc5jhhpoMMDQHk0IPQoSJUA9AUJCgCpAy4uPAvpIPhswP2E1cdD/AKn6CXYmOzp/2S3/AOHi/wBNa+irscxJUBEdoONC3CquDPJkRITzx7TH8xQQSfcOZFc+pvVFbsl5GddbnLajLrziBMj6WJALLqJ3kkJzNI3QnUAo8ghA2ry9zlYlKz7z5+S8keq6fpVH3vIjmateC7wBamCRAaE9zoDWOBgXVTBDIniPEAssKnkZtOfUxt+91qx0+ncqpyXfbn6ZK3U6jZdCL85Y/QlgarsFmLmowGTfCQJwULlJABoYYyro2uJxnmVbO3IhiDsastHqHBpFB1PSf8l5lzjuG4jYSopWOfDQyA5ZY7hMZB5EqfCw6lWBr0DSshjyZ5Zra8DI9m7vfDwrqZnOmS6A1MxZjgOOZJqp/wBGr4y8+XKRl4g+i4XeKABJbHAxuk5PxJck1yT/AIapm87mZK3B6Xhl51ltvhDN/wDbWL/hinykyHYDcIvD+Hth/wCWlb/ris4/w1p13kyN4n8kXg/DW7f+XlX/AKxxUP8AhmjykxvPf8nXf41v9Uv8a1/7Xq/Gx4gn8n3fnb/+qP3U/wBr1/jY8QX5hd//AK/1y/txT/a9X42T4gfMLvzt/wD1T9mN6f7Xq/Gx4hyewvunzT499/Csl/DFK/5sjxCPfgF6SSBa5wwBea7kCllIyEOwO5qw0/SlTJNSz9EhvLZwy2MUMUZOSkaIT5lVAJ+yrY1jqsgVL5T4IjYu8g++IR3DDZlnfwR4ODtk7+gPlkFV4rUPUmM3F5RhPFeLtaMscbGQAbiTfHubnv65rr1H8OU2rdF4Z3aXrF1Kx3R2te18LfzitGfdqX6xv9lef1H8PamrLjyi8o69RL76wS9vxOKT2JEPuYZ+rnVTZpLq3iUWWtWsos+7NDoGtDizepryOV1MVXIzzXOBnw6hq292a201qUsP0MLrGo5Qnz1TtGQ7HkAcgf2iOQqVp5LmfCMXepLEeWVXtkxVoVB3UM+fzyw3+sGvVfw9QtRG7K7rCPM9dsdU60vLn6lnhvVkiSXvAmVDbkYHmCDzwa81OiVdsq3HPJ6CGphZVGzcllEfcdpYk5yCQjpEhOf0idIrsp6Rdd9yD+px29Ypq7yz8jlwnjz3M6xB2tkfK64zmXONvFyTruN/Wrmn+HnTidnLKPV9anenCKwv1N1+Tt4zYxCNFRk1JKoyf9oQ6ZixO7FmBbUdyGBqcY4KtllqQFAFAFALQCUAUAtAJQBQC0AlAFAZb8qvFA9xHBnw26Gd/LvJAVi+pO9P6a1YdOqzNyfka7Hxgwfi1z3krt67e4V6HtwaxpmoAYqJVQl3RKeDrHcOvsu6+52H76459M0s+8EbY6m2PaT/ADHcXGbheUz/AKWG/wAwrjn0DSS7LB0w6pqodpscf+JLnH84P8CfwrSv4Z0782bv9Z1K7P8AQaXV28ra5W1NgDOANhnoPeauNB0+vRxcYeZX6nVWaiW6byzlpHlXV7PXndtWTn3S7ZA1swl2IO1nKVdSpwQQQfIg5X7QK1Ww3QaGeT6B+TfiQNw6j2LuFLlR/vYwsc3xKGDb8015XVQ22ZOtPKNHrnJCgCgEoAoAoBaASgCgAGgCgFoBKAh7zstaSs7SwIzSnLk6ssQoUZOfJVHwrZC6cFiLwRgjvuccL/I4v1/41n7Vd+Jjag+5xwv8ji/W/jT2q78TG1B9zjhf5HF+v/Gp9qu/ExtQfc44X+Rxfr/xp7Vd+Jjag+5xwv8AI4v1/wCNParvxMbUH3OOGfkcX638ae13fiY2oPuc8M/I4v1v41Ptl/43+ZG1B9znhn5HF+t/Gntl/wCN/mNqD7nHDPyOL9b+NPbL/wAbG1B9znhn5HF+t/Go9rv/ABv8xtRK2PZ22h0GGFUMWdGM+HUCrY36g1pnOU+ZPJkuCVrEBQBQBQBQBQBQBQBQBQBQCUB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34" name="AutoShape 14" descr="data:image/jpeg;base64,/9j/4AAQSkZJRgABAQAAAQABAAD/2wCEAAkGBxQSEhUUEBQVFRQVFBYVGBgVFBQVFxYUFhcYFxQaFhUaHiggGB4lHBQUITEhJiosLi4uFx8zODMsNygtLisBCgoKDg0OGxAQGywkHyQsLCwsLCwsLCwsLCwsLCwsLCwsLCwsLCwsLCwsLCwsLCwsLCwsLCwsLCwsLCwsLCwsLP/AABEIAQMAwwMBEQACEQEDEQH/xAAcAAABBQEBAQAAAAAAAAAAAAAAAQQFBgcDAgj/xABOEAACAQMCAwUDBQsJBgYDAAABAgMABBESIQUxQQYTIlFhMnGBBxRCkaEXI0NSVGKCorHB0RUzNFNyc5KysyRjdIPD8BaEo6TC00RklP/EABsBAQACAwEBAAAAAAAAAAAAAAABBQIDBAYH/8QAOhEAAgIBAwIDBQYFBAIDAQAAAAECAxEEEiEFMRNBURQiYXGBIzJSkaGxBjM0wdEVFkLh8PFEYqIk/9oADAMBAAIRAxEAPwDcaAKAKAKAz/t721khJhsl1S6hHq2wJSurSudvCuGZzsMqBkk6dcppG6upy7IqnDLkxgm5vJ3lf2+7lZRk8wJf5wj0DBfJRVfPU+haV9Nb+8dxx9Y9obi7XfrcSSf6pesPbJrzN/8ApcWRfEuJNcnTJPL3ZyGLytIxH5kW0Ke8oxHTFZe2cc8mL6W/LgmbGe3MaR9/dBUUIuLuePAGw2jZR054rH2uT8yH01JE1ArqNVtfXC6Rykb50h/tI4Ln9Fga2w1Uzkt0aRL9ne2IkkFvc92s52Vo2zFKwySAD44nwM92/rgtg13V2KSOCypwLbWw1i0AUAUAUAUAUAUAUAUAUAUAUAUAUAUBAdpe0L2yExWs1wwx7OlEG2d3Y5P6IasXLBlGO5lR4b8rAZyLm1MYBw2iUyOh/PjZEP1ZPkDWh6mKeGdy6fOUd0GmZdPxRn0OTyjnZj5ySyLJITnqWzXLbJybXq0WumpVcIy+D/M8JMfZU5I9pjyB6+8+lc8orO6RYRln3YfVnpEbJ3+JwfqA2H21g3DHYzjCfPJ1SHzZj8cfsxWDs9EjNVerZ0VSPZY8xsSSMdefLasd6fEkQ6sdmOY5BqDMoJGwOPEB6MNxUQtlDszCzTws7olzardIEEzBgQyCVmfQ4OQ0U/8AOxMDjfLDb2TXZTqsPkqtToML3TSeyHasS6ba8IivlXxISMTAZAlhbk4OMkDcb5FWkLFNZRQ2VuEsMttbDWFAFAFAFAFAFAFAFAFAFAFAFAFAV7tp2qi4fAXfDSuGWGLrLIBsPRQcZbkM+orGUlFZZnXCU5bYrkwLivEp7hzJdOrud/FlgvogyAg9APrO9Vllym/M9NptI6o8JDNGyc4APLI22rU35Z4O2MEnua5Gl1cHQ+BnY7qrbevUGuiuuO5M4L7peG0ln5IfWsDaRuVGOQAz72JzuedaLLIqT4ydVFU9i5wv1+o6jh/Ob4kHP2VolYmuyOmNTXmxyBjz+0/ZWlcm18HlZVJxnB8jkH6jzrJ1zXOODWrIN4zydCtazZhCRylDldqyTMJRyXHhNzFeR91P7QwUdTpkR1OUdH5qyk5B9T5muqq1xfBUavSpo0Hspxd5A0NyR84hxqIAAmjbPdzKOmrDAjoysOWCbiuxTjlHnra3CWGWGthrCgCgCgCgCgCgCgCgCgCgCgOF7dJEjSSMFRFLMzHAVVGSSfdQHzf2l47Jd3MlzISA3hijP4OEeyD5E+0fU+gqu1Fqm9qPSdO0jpW+fdkMWzzrnxgtDooztWOcBrKwdwBjB5cqjMs7kMRS2vsOVrSzb5HWM5+FYSTRkmjugrWzIS4gVxhhkfaD5g9DWVdsoPKNVtUbFiQ1spWy0bnLIRv+Mp9k+/Yg+6t10VhTj2Zp01ksuufdfqjrJWpG9i2rYcEFlOeauykfUa2xscTRdWprkvXDOMSQTQPOdRXOibAXvbdsfOIpMbCRABLtjV3WwGDVlp5p8x+qPN6qpp7X9Ga0K7ytFoAoAoAoAoAoAoAoAoAoAoDL/lm4tkRWanZx30oHWNSViVvQuGb/AJVcuqt2R48yz6XplbbmXZGN30mp9PnuceQ/jXLUsR3MvL5bpqtf+I9LtWt8m9cHUPgbc+QFQo5ZMpbfmdoox1wSeef++VYym88BVrHvdzpaDwAemPh0391Y2PE8ilZrweO8aJtTeJDszDpj2WYfYSPsxWxxjbHC7nO5TplulzHzZJh8jK+L3Hp6Vx7OcPg7t/GVyN3vwM6vZBAboUJ5ah5eord7NlcdznerUX73Zd/gCr9/b+6T/M9Yy/kpfFkR/qG/gv7hMhzkHHoeR/h8Kyg1jDRsmucpnGR3HiUZ815H10kdazioN7f1NVrmluX5f4LC92fmKguXgn8MTsPFBcBS0WphzjbSVOdxk5JB26qV72MYa/Uo9U+MrlP9DbuzfEVubWCZDkSRI/xKjUD6g5B91WKKhklUgKAKAKAKAKAKAKAKAKAKAwH5Q7sycSuyeUZjhH9lYlY/rSPVZreZpHo+jLFUn8SgofGT5gn4E7fYBWcvu4Oivm3c/NDgGtB1nuA5JPwH7/t/ZUz4jgwr95uXoOteAT6GtKXKN037rZ016E9FAz7hz/jUY3zMM+HXn0PdupBfl3YCNv01to+rUV/xVt8Nzjuj3RzO5V27JfdkXfs98nYks4ZFleCR1LkMA6aXYsmUbBXCFeRFd89NGxLcuSohq50t7Hx6FTl4Msk1yFlFxbwxgzzxoUjVItUkgBDNknIQYOSSTjAzWMaNkkl2RNms3wk595JL8i28D7F20VpHccWmaCSUL4TN3IC6RoQjYl+bEDcFsdK2RoilyjTLWTbynjhE0vYLhd9bN80EZO+iZHZ2WQdJMtlh5q32c6z2JLg0Subafcx+yYq5Q6lOcqratLKPCdDHyZXGR5GuHUV4WWvqXOjvUm1F/JMvnZ23Bs51YZRLyJgMDGgtA8i+oOuUH+0aiuWZRfqjl1UcKS+JqfY/hywwKqhlK5iYEnDNCxj16M6QWCBiQBnO9WEexTsn6zICgCgCgCgCgCgCgCgCgCgPnbtohHEL5Tz+cZ+DRRsPsIqr1a+0TPS9Ie7TyXx/sUtRjHux/wB/VWxvKZ0wg/dfwwdg1amjfk6w7D/vrvWM3kmEVFYHKGtTRsOuqsVw8hrKaHHZfh011NHbwqrZBWTvASmiKVWBfByQDGDj6XsjmSLSiPLfrg83rZ5UV6ZX68G1L2PlbS1xdfOGXcJPbW7QgnnpRVDKP0z0510PLK1zJo8HEgRZQixrpYwxqNDSKcqWOBlQQpC4G43zTHoYZOlvZxrI8jlWmO5ZsFkiydCjPsoMdMAkE880x6jI3u+Do8xlhbupMd3MY9jJGRkK2PpDIKvzXJxzpjHYnPqY18q8SfPikCgC3treJQvR1Luq/wCGVB8a5r5JSjH17lnoYPwpT+WPmW3hXDStrFF9OeeLI98qvJjz0xo/wSuahZmsGerl7ryaZaQFS+fpOWHoCFH7QfrqzSwU44qQFAFAFAFAFAFAFAFAFAFAYh8rdj3XERIBtcQK3vkiJR/1DDXBrYPCkXvRbcOUPqZrdDDGtUOUXEuGeAalg7K1YNE5O6PWDRkmd4d+uB5+lYY8hKaimzYfkj4OLayNywZnumMvhUkiHLd0AOZ2JbA/Hq5hHbFI8ddZvnJ/Esk/G8ldJGzwEFd0khnkMZyDupXS5I6aRvuRWRqwOOA8QaXAJyBCjkkb5kLFAfzu7CkjpqHnUkNEH2h4i8NwFCvOVR2wkbO/czRzeB1ReXewRAMQNm6kEnHKXclLg8cF4iFikuWZhDB4pCwZGxBAI1jZGAbUd5DkDBZF3IOJzklmW8Pl+dTtcXJ3aTv5MbhRkFf0UGnfySqmybnY8fI9FGEatOo/U2Ds7a97MJfwUGpI/wA6YjTI49FUlAfNn8hXbpqtqyym1du54RaVkBJAIJHP0yMjPwrqOM90AUAUAUAUAUAUAUAUAUAUBUPlN7Pm7tCYxmaA99H5tgESJ+kuceoWtdsFOLRv0tzptUz55lPeIrjrn05EjP2Zquxsk4nq6rPFrU/UbA1ngnJ7EnTmaKOTFzx8zvA2cbVrmkmZ1yco5LL2W4E93dJbKCAyFpWH4OHIBOejMAyr6tnpW7TVbveZV9R1W33I+aPoZQsUewCoi8hsFRRyA8gBVgygKdw/sctzGbieWdGuMyqkb6EhWXvHCaMESNi4k1Fsgl22xtWPIyTvZcNGslvLgyQsMuBjvkcaklbc+I+JW/OQ4wMCpDGXC+P2sTMtxcRJPPcTYR5FV2CTPBEAD00xKo8yDQhle+V8mOF9GwuI0WXHIiK4hCk+/vihPUaR0rXZlRbR06RKVsVIz/gDva93KNOVJXS5IWeE41aGwfviYB04JIBwDmuKCU84/wDTLPUzcML0/YvFpBxFgi8KD28DDKs8lnLbBSc6ogpkfHPCrgegrqrjYu74K6cqGs4eTQ+C8N7iPSXaR2OqSRsBpJCBqYgbDkAANgAAOVb8HISFSAoAoAoAoAoAoAoAoAoAoCidu+1k9mJUVIRqjBheWXuwSwIYAMNMjqVY6dQOCvPNYZeTOCTaMHsm1R5I0qq6VXqeQyar7FiWF3fc9Tp5PYm1iK4SGky4JFZR5Rsm9p0t4c58upJwPr6VDbzwYcRi3It/Zns1JO8aQr7alhI6sIQq6dRB/CkaxgLsfMVlDTym8yOK7qEYrFZtfZfs7FZR6Y/E7ENJI3tyt5t5Acgo2AqxjFRWEUs5OTyyXuoRJG6HYOrKfcwI/fRmoxe/7bXdvxCxhjulfVKtvcWghwsOl1hxrI1OWyzBs9AfZIFQiGa1ZSK93OUIYLFAjYIOHDTMQfUK6n9IVBJlPyxdn7ppFigji+az3AnMmlVkjuCuhlaRiAA2MrnGWOnPIVGUh3NFisPnqSC6jKxvB83RXyJSrbyu34rEiPAGcGPOd9ndGWHHlEP8nthhpI5lDNBH3LErsXMsiyHHLDfN42x5EVopqUZM6NTc7FEuNpwaCJy8UMcbHmUQJnpuF510YRyZH9SAoAoAoAoAoAoAoAoAoAoAoCO47weC7iMNygdG6E4II3BUjdWG+4qGkSm08oyztZ8nFpw+zmnEszsDGIlkddKu0iAYCKNZwSPFn99aZ1xUW0d1OqtnZFN8ZRlnE1wc/wDea4qHlYPRah7feJnszw5HKySgMkDwTzahlTGJl1rg7aRGsrHqcD1rqraTKbWKTTT792b7wSKNkB372KSRWyxJDk78zsrLoYDlgriutFZlkoz4rIyUcnE3dRk2Kojrjs9ZXDmSW2gaU4++GKMvkcjkg7+tYuCfY1Tr2kvw6yjgTREMLnPMnc+8/ZyFQo4Nb5GF9xdHjZUikkZgyCNoZUBJ2OsuoCr5k9OWdgXAjHk5cPjMUUURYsY40jLHmxRQuT78ZqTrjBYIPs7eCPit4GOFuZAidAZYIY2Kj84iSQ/8pqwT95o55x91MvmazNQtAFAFAMOOcTW2t5Z3BKxRtIQNidIzgH15fGobwsmUY7pJEZ2H7S/yhbmYx93iRkwG1q2kA5R8DI8WOXMEVjCW5ZNupo8GxwynjzRYqzNAUAUAUAUAUAUBGdoOFfOYWjDtE+Q0cibPHIu6sv7COoJHWgMV7QcB47cTJDdLJcLG+UYdykGTtrJULjYn2hkZNaZwlLjyLGm/T1e8k8lFuIdMYBIJBOSDkE5PI+Xl6Vxt/aNF3St1EW/n+Y74Fxkwd4OayIVI9MEfvNZ+honVlyb8zQ+yfbRIrV5pYbiQ2sap3sYJWSLH3pJznGpOWog4BByMmulaitSUW0m+y9Sltq8KWPI0bh3F47qBJ4G1RyDI6EEbMGHQgggj0ro7k18no1B0HW3lxuSAPMnAoarVwSeqssHLgaTXq96IdyxRpNuSqCFGo9MknHnpbyokkTFYZG8XvVt43mlOEjUufcOg9Ty+NYs61yjLLW/a5jUl0w8jPOrI0hRmZpBLD3bK+pWIGxzgAjcYPArE55NttEoV8cmm9lxFBEZp79bltPimaRVjSNdwoGo4A3JZiWPU7ADrWCraeexY+HXgmijlQMFkRZAGBVgHUMNQPI4PKsjEcVIOdzcLGjPIwVFBZmYgBVG5JJ5CobwSk28IoMIfjkmpwycMifwqchryRDuXHSMEY0+fPcYXWvf58jrmlp1t/wCT/T/sv8UQUAKAABgAAAAegHKtpxnugCgCgCgCgCgCgIftPxd7SEziIyxx7yqpxII+roDs2nmQSNsnO2DDJjHc8Gbdq/ldSWFouHpKryDSZZAq92p2YooJ1NjlnAGc74xWqd0UuCwo6dZOXvcIyqfHd4HIMVHuBxXF/wA8v0L2p/ZNejwhjmtqNbeCTsOOTwwzQRPiKcESKVB2K6W0k+ySu3wrXOmuc42SXvR7M5rtKrJZyXH5GeLyJLJbg6o2QyiPrrUqrshJ2Okgleuk8jz7q5eRw3V7GpLzNn7mt+DXvGnGeF9/A8J5SgI2+PvZYd5uOR06qhowlLJn3yfcX4hNL81ac6IVYSu6K8iFMoFDt1Lj6WdlNc9Vk5SafY7tVptPCiuyt+9Luv3NMsLFYtRGpnfBd3Op3I2GT0A3woAAycAV0pFbgyL5YO1iyt8zgOUjbMzDk0i+yg89J3PrgdDXPdPyRYaSnPvy7Izyz4oYzlWx8cVyOpssHdW1nJoHYvhF1xN176IpafhJmUBpF/EiYjOWzguOQzvnFbq6ccsqNVqY/dgjdbZ1I8GNIyu3LwnSQPcQR8K6UVwXM6xqzuwVVBZmYgBVG5JJ5CpbwSk28Izt2l45Nga4+GRPud0a6dT06hc/V/a9jRzY/gWWI6OPPNj/APz/ANmh2tusaKkahUUBVVRgKo2AA6Ct6WCtbbeWdaEBQBQBQBQBQBQBQFV7Z9pRw94JJlZraUtDJpAJR8a420/SBCyAj3eWDi3juZwg5vCMh7ZTcJOpuHxzB3B3yYYIyfpaGGsnyVcLWiUofUtKY6prDeI/MpE0g0hV9lR16+prQk3LLLXMa61FdkcG/fWyJpsecL4nrNY4Nm5E72Dvu54hasM/z6xnptN96P8An+yttWVI4tW4yr48mfSWogEgZwOW2/pvXYVzONrdpOrBCQR4XXdJIyRyYc1PkfiDUZyYs42FiY2ZmkZ2bAyVjXl1bQo1MdssfIcqhRwTgoHyjfKOsYe2sWzJ7MkynIj81jPV/XkPfy1zsxwu50U6dy96XYxwmuR8suYpKOF2HvCeLzWzFrd9BPPwo6n3q4Iz64zWSkzkt01Vjy+C79m+L8X4xKIRcyiDIE0kSpCqJ9Ia0UEsRsFB6+Wa3RcmVttdFSeHlm8eCGP6KRxr1ICqijqegAFbeyODuzOZriTjs5jiLx8NhYa3GVadxuF93UDpzO+kDS82PjsWm2OijmX8x9l+H/s0eztUiRY41CoihVUbAAcgK3JYKyTcnlnapICgCgFoBKAKAKAKAKAi+03A4722kt5chXAww9pGU5Rl9QQPfy61DWTKE3CW5Hz72g+Te+tWP3kzRjlLEVKkeZQnKH0Ix6mueUGuxbVayqXMlyU9wSSuDsfF5bdM9axxt7nR4njcRzjzPR23P11ist4OmTSW59g7llLB1KsG3VhgjYcx0NZT4wjn0z3xlLybHnBWxcwN5TwHPukU1MHiSI1KUq5P5H1Oo512oqX2yeL3gsU2ljqSRRhZInaOQDy1L7S/mnI9K1yXJocnkw3jvELyVZhLPcPGssi6CdB7sOypqVFXXlADvselcN11nibOyLrR10+FvfLKfLYHmmCvTHKtXi7XiXcs9kZxzHsOuCcIhlyk9x82fPhaSMvEwPQuu8ZHmQQfMV0RcZ9itud2n8sxNI7OfIwjMsl3cJNFzCQqVDjpmUnOPQAH1rfGGCsu1bsWMJGuwwpEgVFVEQbBQFVQPIDYCthydzOuJ3cnG5zb2zMlhEw76Ybd6w3CoevTA5fSP0QdLbseF2LWuMdHDfP+Y+y9Pj8zQ+HWMcEaxQqERBhQOg/eTzJ6k1uSS4RWSlKT3S7sc1JiFAeZJAoLMQAASSSAABuSSeQqANrfikMhAjljYsneALIpJj/GAB3X15UygOkcEAgggjIIOQR6GpAtAFAFAFAFAFAR3E+A21wGFxBFJqGCXjUnyHixkH16VjtRKbRROJ/I9A7aoZ5EX+rkXvUHoCCrH9ImsHWjojqrFxkZxdkLGwJmlLXFygBiikTu41ffQxjAPhBBOpiwGNt8VjGMY9u5lPUWXcSeEVW/7Hu6NOQViLFprmdktwxYlpGjSQhjls7kD2hjVWtVzb3M6vbI1wVcRtb8HjSKK9ZSIRcwaRuxMHeAyTFcAgaVbSPLc9Mc9Ny9o8Jd13f9iNRdKdXC4/c3pGB8SnIO4IOQQdwQeoq2RyZ4Cxvi7aRHIoGdRkUrggjSFPJ87nIJG3rWDaNEu5kk9u2u6UGRlgnn0qpQTCAyyMjWzMNMihxKvdPtlCVZTz5LXFTSl5nTVGexuH1LRccI4TxDTI/3mV+br3lm0j8m8LYVzkH8Y+tbfs59zCNt1X3W0THA/k8srWQSKjSSLurTOZNB81U+EH1xms41xj2RjZqLLPvSLWTiszSZhx3jEvF7g2NgxW2U/wC0Tjky5wQPNcggD6ZB+iDnRKW97UWlVUdLX41q95/dX92aHwbhcdrCkMC6UQYHUknclj1JOSTW5JJYRXTslZJyk8tj2mTA5mdc41LnyyM/VTKBza/iHOSMfpr/ABplAr3H+Mwu6J3iNDErXE+khxpjwIkIGfadtWOvdY61DZnCOSu2ckDRQGdUUOZeK3GoAaY31lFcj+9VfURON81jhGezzH3BL6OKWMzTrCz95cNE8oRYoZc9zCI86dWW1E4zlG3AIFRwn3MZxwi1/wAv2v5RFv8A7xf41l4kfUwwJ/4gtukqnP4oZv2CniR9Rhnhu0luPpk+6KVv2LUeJH1GGcpe1Vuo1HvyPzbS7b9kfpTxY9sjDJW0ukljSSNgySKrqw5MrAFSPeCKzyQdqkBQAagFT4j2qZiVsVRsbGeQnuAcfQC+Kcjb2SF6asgiq7WdSp03D5l6L/zg6adNO3sU3tFcLod5pGnmIKh5CAIw2Q/cxjwxYUtuPEQN2NU1evv1V0U/divJefzLWvp2yDkxtwy4KWqAEKYRbODjIAieMtt1GkMMeVdGjs//AK5fFs3a7TqOmWPJF/j7PyQAtZzCBeZgkXvrZd8sYxlHiGOgbSPxa9Esrsed3ER2T7WniUk0AnSIxsRiONg80Qx98ikdiApyMjTqAIORkGs5wnHujHcn2IztnZGG7hkQFI2ha3VfIQMGQ+eW72bn0UHqaqOqpqpSXky56M07XCXmhn2c413Qe3kUFVO2QN4n2QEdcaSnuQVwvU+7Gfr+53z0KblFeXP0LX2JvRC5sySYyDJaE7/evwkGfOMkYH4jLz0mrrTXq2BQamh1Twyu9uO0kt9MOH8N8QYlZXU4D49tdQ9mJfpN1PhHk0zm5PbE79Jpq6a/adR2/wCK9X/g78V7PR2EVtFGA5xcSOX1BZJRGoBdVIOkZAC52A89606qfgVpr1RWanUzum7JHePhMZGJYbVxkZBt2II/SkbpVFPrEvJP8zl8RjocJs+ljaeX9Hi5f4a0Pqto8SR3jhgUYW1twPIQxgfVio/1W0nxGdluFHsxxD3Rr/Ctb6naxvfqR1zZI83esNyqqVGAjGMs0bMoG5UyORvjJBxkAjZHq90Y7SVZJLA3t+CxKuHUyEp3bM5OXQDSoYLhTpA8O23Mb71lPrN8n6B2yZMWN0YV0xjGTqJJLMzHmWYkljyG/QAdK1S6ndLlkb5Dn+WJPSsf9RtI3yEPF5PSn+o2jfI8S8SdlKk4ztsSp+DAgj4UXULhvkMVBDxnvJjhzkGeZgR3b7FSxBGw5136HXWWW7ZGUJNvksXY+LRYWan6NrAPqiUV6kzJigCgKj2yu9ci25P3oRmaYfjgtphjYfiMRIx8+7A3BIqo6xq5UU4h96XH+Tr0dHizKZxHipdyo5ADlyGc4H2V5mFGI75d2eu02nhBYwQvF3+8S5OMoVyemoacn667dIvto4NmqwqpElZokgKEgxyI0ZwQRpYFTg/GkHKu1N8cmnUKNlDS5Hfaftg1xbR2yHB7sLdsORkXwyQr6ZBLehA6nH0XpWkV32s/urk+b9S1Xg5qj979iIvezjW1pZXsZaOSTLu67NHJKxe2b/A5jIPPwqcisqbIX3zqn2k+H6NC6M6qo2Q7xXPxXmSPGe1ou47aOddF1HPnKg93KhikRmU76N2QlW68iapOuaOVNUk/p+Zb9C1sLb4uP1Ii6jMjjuTuoZWbfSM7gZHtMHVdug1ZxnfzFOK4farh9v8Az5Hr7Hvn9n5dxne8fkmjWCNW1iUEMpIkWTGkpGQRgnU6k8tJI6kixordXZ/+vU0OiFy8a1e6v1foaj8lnAoYLVZUIaWUffG5aCpIMIH0dBBBHPUD6AWtUFFHntfq5amxt8JcJeiO3buLVJbL5icfqpXB1aW2jPxRXz7HCvGI1HoVm2gIwrAHnFQAoSGKAKAKEBQBQHqKIZ1NyjDv7/vbrv6YY/VVh06WLkbIdyydnFxaWw54t4Rnz+9rXtzYSVSAoDLuOXeuW4lzkPKY16YjgHdY9R3gmb9OvJ9WsVmqUfwo9J0en3dxUrabM7jzjU7+au6N/wDGotraoi/j+5bwmvHkl6L9CRArjTafB0yxjkYwWyvKHjGlUbJZPD3rDpt7Sg888yMdDXfK6dVeJ8t+T8iu2RsnmKwl6eZLQ9kWup5hFKE7wJKVceEo3gnMbDcOCNRBBB71eW5r1PR+q2R02xcrt8jx3Vum1vUKb79/maXewLMzWjxqYO6w4IYHB2TS3IYxt1yOmneU8PK7mLSaKpx7s1FZWaLGWd2uYy8j4LuAHKg4AAAHIDbmeZNc3V752aeUpvnC/c6elVQrvioLCy/2M745dJGSkA0NnxshKgea4GxY5+GfPlS6SFko7rfon+56+uiM25doruxzwnhTQKly3RtDL/VI+Aj+/Vs3kH9DnOy2NsZQg+V+pz6i9uyO5Yh2S/uaBw27aBjcwqWRsfOYlBLNgYE0ajnIoABUe0o81GerQ6rMVGRRa7TbZtoke1EyyPZSxsHR+90spyrK0YYEEcx4RUda/pX80VU+w1FeNyaT2KZAtMg8kUyBMUyAxQChaAXFAGKZAhFAO+HLlj5aW/ZXd09/bo2w7kt2TUrY2gO5FrAPqiWvdIzZLVIGfGL0QQSyn8HG7455KqSAB1JIxUSaSyyUsvBk96mhUjJyURVJ82A8R+JyfjXhXZ4lkrH5s9t0+vZWivSQaLyJwdpElUr0yAhyPeFH1VZKzfpZRfk0Yzhs1cZJ90yaMYYEEZBGCPMHnVcpOLyjtksrBzsE7vER5AeA+aD6J9V+0YPnjffi1eLH6/5OWHue5+RYuH3Pdd3N/UPl/wC4k8E2fRQVk/5Qqw6RdiTi/MpurVZW5F+4rxaO3TVJqOxIWNWkdgo1MVRdzgAk16IoMGffKn2ojaKGK2kBdis5YbhImjbQT5M2sEDyGfLOjU7XDbLnJcdH0U7rd/aK7sp/Zzg/KWQeqKef9ts9T0+v3ed1ur2/Zw+v+D0llim1GP3V2+PxLNbhTqSQZSRSjDzVhg/trh01/h2JnPqavEgJ2fv3tpWglOXjxv8A1kR/m5B7wCD5MrCrGz7Gamvuy/T4HDFLUV7H96I44lhLu2WBiIZJJJHjGNCSvDNpZeql9MhKjYlNWxJLdGrnv0Us/T8yi1dWwnQK8nkr2egtCAK0ABaAXTQBpqcgNNMgNNMgXTUE4POKkDrho8R9x/ZXd0/+cjOt8kv2aObO2/4eH/TXzr3ZsZJ1IK326uAIYo84M1xEg9RHmdwfQrAw+NcXULNmmnJehv08d1iRn3EHy599eOqWInuaFiCIpl1XS/7uJiffIwA+yN/rrvXu6Z//AGf7GiS3ahfBfuSiCuBs6Gzo0QYb9DkEbEEciKmFjg+DTNJjmCdtRSJO8Zhgqd1w+VAbz1YbC7Z0scgBmFj0zTWWT3rsvMq+o3QhDa+4/wCJBrW2MFxeWts8kXcmeaYzXHd6dOI4gEC4HIAtvuSxyT6pZPNMqcXCLAxNHZ99duVKG4nBSGPIxqSPA71wOWxAOMkbVw6rVVadZm8y9C2o9qtiq08RRPBMADyGPqrxkpbpN+pfRWODmRvUxNnkJ2lQGezI9vuZ9XrHmPTn9M7fGrucl7Hz6oqdOn7W8fUZ2jn51D63GD+jbTb/AK2PhWje3pZRf4c/qjHq9cfCcl6ouqiqHJ5g9gUyQLpqCBcUAaaAMUAYpkBigFAqckiEVIwOOHJ4/ga7+nP7ZGUe5J9l/wChWv8Aw0Pr+DXrXuzYSlSCl9t5s3donlDdS/Fe5jB+qV6puuSxpfm0js0CzcimSjLHJAHmeVefqg54jHueydirryxhYqpnuSrBsGJfCc4ATO/luzfVXZq65V0wTXr+5xaXURstnJfAk1FVp3NnQ52CqWZiFVRzZzsoHx69OdbdPRK6xQRy6i5VQcn5F/4D2eW2jBZtUxBLPtgO2xKAjbAwoznZR5nPtKKFVBQj5HkbrZXTcmR/EbSO3jJUwKrHMslyhkMjn6Uj5HljJ2GwGAAK3SWDOMcFPuYdFxG0SW6wzJICbWXXEzrpZW7vAEZwZM4znI32qj6zUnTv80yw0FjVu31HRrypeCwR6mA8zWceXgTlti2eYLd55bi6VTJBE4tAqAl1WEB3lVfwis8rjC74RSNXT0mo0FlmljGHdc49Tz1Ws8O5t+Y2FiontpY31o1xlSGBTxRyKcY/fnHpVTC2fh2VTjhqP7NHRr7Y2adtepcFFUx549haZIDTUZGD1imSMBimRgMUyMCaaZJwLigwGmpySJpqcjB3sW0kt5KT9QzXf0/+cjOC8yU7OpptLcDpBEPqjWvekkjUgo/a8g3q+cdm/lsJpVx/oGqDr0vs4R9X+xY9NWbMmfxdoND94pKjUQoVNcrnfYA+FWOORztucb1p0+m8Np/m+yX+S+vtVleP08ywWfAXuz85urh45yulVh7rTHHzCyEoRM3UkjAPsgV22TrnHYkmviUyrtqlu7M6X/Zx1T+lsWZkjTu4o1OuRlRNROrYFsnGNgeVaqdJS5rETZZq7oxeWWDs92cgt7+TQZGaG1h0mWR5DmZ5w7+IkBiIlG2MDI61cV0wh91JfQqp3Ts+88lmuJulb+xsrhjkrnajjXzaLUoDSuwSJDn75Iem3IAZJPQAnflWu2cYRcpdkb1Ft4XcpvFLyOTMrQxRXFtNEZGjxl7eZdBYnAYoGffOQDHmq22UdXpJOHn/AGN8F4N63d0Pq8a+GXy5HPDbbvH0gkZ2yOYHXB6HHWunSR3Wo59XLbWy4djIVW1VkwFkeSVcDA0O7GID3JoHwr3Na91HlJvMmRHa7gUSPFcR5RmuYu8C+xIWOkMy8tYyPEME8jnbFf1SuPgSnjnHcnfLa4jhUrwW40YPQFNwFAqMgXFMjAhFMjAYqcjAYpknAuKZGAxTJOBCKnIwe4R7X9hv2VYdNeb0ZQ7ktwH+jQf3MX+QV78D+pBQOLsXuLxyPZaKBT5rHEJD+vcOPhXkuvWp3wh6LJcdMj72SoNENerHixgE9BnfHln9w8q5VbLZs8j1CrWd2BxDdHHhJ5kbehwftBqHvhwYuMZc4H3CLgtd2isxINxnB9IZWX7VB+FWfSZSd/PoVPVoRjRlLzRc+MSmG+gfklxC8B9ZYz3sAH6BuvqFelXc83Vy+Rtx3j8VsB3hLSsPvcKbyyH0X6K+bNgDzrGdkYR3SeEday3tisso/ezPMbi7XU5GlFjOpbeM7lFXmxOBlxktgbAACvNa7V+1rZW8JeXbJaabTeD781z+w3vZopVaUwpLDC6RSSPpBRpSqkBWGTjWmoHGzDnvjnpptqxWpuMpJtL4L/PkLdTS57Ws/ElUdSPCQRy2II+yqucZJ+93LKPwH1lKY45pFGWWNio83wdA+LYFWHTIbrTg6jLEDQuGWYhhjiXlHGkY9yKFH7K9kuDzLIrtoPvCHyubU/8AuIx++uLqP9NP5Mk5sK+b5G086anOTFxACmSMBimScABTIwGmmScBioyMC6abidoumm4YE0U34Mtp1tk394I+yrDpUm9QgkO+zJJs7bPP5vD6/g1619FRgSdSChXYPfXMD+FzK0qZ/CROqHUnnpbUp8sDPMZ8d12icdQrse61+RaaC1RfJWLq1ZDuK4oWKSPV12xmuCCvpnWCQxZLpKThRltPea2wOp0tyq1qjGV0d/Zr+xx6mU40ydfdMefOAj95G0zwQywSq7q0UxQENcL4Qp2QuAQBnJG/XdppRrvg3hN5TS5XwK6auu0st6+KLh2p4xbSRmKC5aRgNaGFzcMk64aEhgfDg89TqCrEb52vbLYVrM3go6qLLH7iyVvhFuUQGQDvmAMjai7M350jeJsct/KvIa/Uu61tNteR6rS6dV1pNc+YvFLZXRiVBYKSDjfI3H2gVr0t0oTST4NtlScT0tiozgsELrIYgQIzIoAVygG5AVfTIBxnespayfbz5WfPHoafY63Pfgd5rkbb7nWkS3C4tQiT+suYh7xG3fn7ITV30eGZZKTqsvI0UV6coCG7XD/Zv+fbH/3MVcfUP6afyYG4NfMmbEFQRgKkYEpkYDFMjAuKjIwKBTJlgCKjJOAxTJGAIqQzpBsc+h/ZVn0n+oQwOezK4s7YHpbw/wCmtfRjUyTqQNeIcOinXTMgcA5Geat5qw3U+oINYzipLDJTa7Fe4h2OLfzNy6+kqLOo9x8L/W5qtn0jTSeVHHyOurX219mQafJ7dKzMLu3y2NvmkmMgY1Y7/njA/RFS+l1OKi84XxN/+qW8teZWYODyT26TTXEmTrV44gkSBkZo3AKjWRqU76qo79RDS6h1QrXHm8tndpZz1GN8n8kLY2yQoEjGlV5Dc/adzXNfdO6W6Tyy6qphXHbBYQ6DVz4M8HKSQMGVSNWk7Z3GRtkVuhW4tSa4MJNdhJL5VODqOkKWKozKgY4UuwGEBPnWcdLOfvL6fH5HPZqa65KMnyONVcrR0lq4BH9+tV8lnl+Kqsf/AFzXpukQxHJ5jqcszLtV2VRD9rv6M2Nj3kH+vHXLrP5E/k/2A2Ar5hk2YPQqCRMVBLQEUyRgMVGScBimRgUCoySKaEiCpIwKRWSyMHmdsRyHyjc/Upqy6T/UINEtwuPTDEv4sSD6lAr6OaB1UgKAKAj+0HFBa28kzDOhfCo5vIfDGi+rMVUeprGUlFZZKWTNrqxEFpFDKxLIpZ2DMmZGJeQ5BG2p2rwvtMrtXO2K7vHbPB6Pp9CxyQAudLKA4cMwGCQWHqCOYHXP113Sq3xbccNLJbbtrWHnyJANXA0dGDhd2/eY9jb8ZNf1bjFdNNyr9fzNFtW7/wBDJbaSJZIY5QI7o5kBTclFHhRgw0qyrg9djg712K+uxq2UeYdufXzKyzp32iee5J2aYxnOTjOXZvqLVX3T3P8A6LRQ2xLtZSd3cWR/H76H4vH3oz//AD4+Nei6a0lg8prlmTZc6tiuIftaB81fPIPCfqmjP7q5tX/In8n+xKODCvljZuwAoAFAFQAIoSFQAFCBakkWhIlZ5MTzctiKU8sROfqU1ZdJ/qES+xL8NbMMZHWND+qK+j5Occ1IFoBKApHEr0XMwkOfm9uzCIHlLMMq0uOqr4lXzJZvxTXl+udR/wDjV933/wAHfpNO5PJV+MXutzVPRXsies0tG2JGooGcADPoBXVKcmsNnVsSeUjpqrVgYFDUIaPMyZKn8U6h/hK/sY1nXPamvUwcE2vge1fFYYM3HKLZE5ntx3RAmjKvGTyEqHUmfQkaT6MautHdjDXkeY12ncZNMuXBOJLcwRzKCodclTzRuTo3qrBlPqK9AnlZKNrDwNO14/2Ob0UN/hYN+6tOp/kz+TCOLjevlT7m9nmoICgFxUgSoB6oSIKgC1IFoBKAJANLg8ijD9U1adI/qUGPuz5za25/3EX+Ra+kYOckKkBQFa7VcV//AB4mwzDMrg4MUR54PSRuS+Qy3QA1vUddHTV8fefZf3OjT0O2WEUninExgRxAKqgKANgFGwA+FeQrpcnvn3Z67SaNQWWQpbeurBZxWBQ1MBnvNY4IFBo0Rg8ySgYB+kcD34J/YprKNbkm15GLaTwLmsTPA+4VfGNsZOk7HBxsfI9K3U2bJZOPVaZWQLN2N4gYbhoXPguGZl8hdKuqQDyEsYEuBtqWXqa9RpbVKODx2qqcJZLL2w/oU/8Adn9orZqf5MvkzlXcY2U5cMTzEsqfBJGVfsAr5jqa1XNJeaT/ADR0tZHAFc5jhhpoMMDQHk0IPQoSJUA9AUJCgCpAy4uPAvpIPhswP2E1cdD/AKn6CXYmOzp/2S3/AOHi/wBNa+irscxJUBEdoONC3CquDPJkRITzx7TH8xQQSfcOZFc+pvVFbsl5GddbnLajLrziBMj6WJALLqJ3kkJzNI3QnUAo8ghA2ry9zlYlKz7z5+S8keq6fpVH3vIjmateC7wBamCRAaE9zoDWOBgXVTBDIniPEAssKnkZtOfUxt+91qx0+ncqpyXfbn6ZK3U6jZdCL85Y/QlgarsFmLmowGTfCQJwULlJABoYYyro2uJxnmVbO3IhiDsastHqHBpFB1PSf8l5lzjuG4jYSopWOfDQyA5ZY7hMZB5EqfCw6lWBr0DSshjyZ5Zra8DI9m7vfDwrqZnOmS6A1MxZjgOOZJqp/wBGr4y8+XKRl4g+i4XeKABJbHAxuk5PxJck1yT/AIapm87mZK3B6Xhl51ltvhDN/wDbWL/hinykyHYDcIvD+Hth/wCWlb/ris4/w1p13kyN4n8kXg/DW7f+XlX/AKxxUP8AhmjykxvPf8nXf41v9Uv8a1/7Xq/Gx4gn8n3fnb/+qP3U/wBr1/jY8QX5hd//AK/1y/txT/a9X42T4gfMLvzt/wD1T9mN6f7Xq/Gx4hyewvunzT499/Csl/DFK/5sjxCPfgF6SSBa5wwBea7kCllIyEOwO5qw0/SlTJNSz9EhvLZwy2MUMUZOSkaIT5lVAJ+yrY1jqsgVL5T4IjYu8g++IR3DDZlnfwR4ODtk7+gPlkFV4rUPUmM3F5RhPFeLtaMscbGQAbiTfHubnv65rr1H8OU2rdF4Z3aXrF1Kx3R2te18LfzitGfdqX6xv9lef1H8PamrLjyi8o69RL76wS9vxOKT2JEPuYZ+rnVTZpLq3iUWWtWsos+7NDoGtDizepryOV1MVXIzzXOBnw6hq292a201qUsP0MLrGo5Qnz1TtGQ7HkAcgf2iOQqVp5LmfCMXepLEeWVXtkxVoVB3UM+fzyw3+sGvVfw9QtRG7K7rCPM9dsdU60vLn6lnhvVkiSXvAmVDbkYHmCDzwa81OiVdsq3HPJ6CGphZVGzcllEfcdpYk5yCQjpEhOf0idIrsp6Rdd9yD+px29Ypq7yz8jlwnjz3M6xB2tkfK64zmXONvFyTruN/Wrmn+HnTidnLKPV9anenCKwv1N1+Tt4zYxCNFRk1JKoyf9oQ6ZixO7FmBbUdyGBqcY4KtllqQFAFAFALQCUAUAtAJQBQC0AlAFAZb8qvFA9xHBnw26Gd/LvJAVi+pO9P6a1YdOqzNyfka7Hxgwfi1z3krt67e4V6HtwaxpmoAYqJVQl3RKeDrHcOvsu6+52H76459M0s+8EbY6m2PaT/ADHcXGbheUz/AKWG/wAwrjn0DSS7LB0w6pqodpscf+JLnH84P8CfwrSv4Z0782bv9Z1K7P8AQaXV28ra5W1NgDOANhnoPeauNB0+vRxcYeZX6nVWaiW6byzlpHlXV7PXndtWTn3S7ZA1swl2IO1nKVdSpwQQQfIg5X7QK1Ww3QaGeT6B+TfiQNw6j2LuFLlR/vYwsc3xKGDb8015XVQ22ZOtPKNHrnJCgCgEoAoAoBaASgCgAGgCgFoBKAh7zstaSs7SwIzSnLk6ssQoUZOfJVHwrZC6cFiLwRgjvuccL/I4v1/41n7Vd+Jjag+5xwv8ji/W/jT2q78TG1B9zjhf5HF+v/Gp9qu/ExtQfc44X+Rxfr/xp7Vd+Jjag+5xwv8AI4v1/wCNParvxMbUH3OOGfkcX638ae13fiY2oPuc8M/I4v1v41Ptl/43+ZG1B9znhn5HF+t/Gntl/wCN/mNqD7nHDPyOL9b+NPbL/wAbG1B9znhn5HF+t/Go9rv/ABv8xtRK2PZ22h0GGFUMWdGM+HUCrY36g1pnOU+ZPJkuCVrEBQBQBQBQBQBQBQBQBQBQCUB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36" name="AutoShape 16" descr="data:image/jpeg;base64,/9j/4AAQSkZJRgABAQAAAQABAAD/2wCEAAkGBxQSEhUUEBQVFRQVFBYVGBgVFBQVFxYUFhcYFxQaFhUaHiggGB4lHBQUITEhJiosLi4uFx8zODMsNygtLisBCgoKDg0OGxAQGywkHyQsLCwsLCwsLCwsLCwsLCwsLCwsLCwsLCwsLCwsLCwsLCwsLCwsLCwsLCwsLCwsLCwsLP/AABEIAQMAwwMBEQACEQEDEQH/xAAcAAABBQEBAQAAAAAAAAAAAAAAAQQFBgcDAgj/xABOEAACAQMCAwUDBQsJBgYDAAABAgMABBESIQUxQQYTIlFhMnGBBxRCkaEXI0NSVGKCorHB0RUzNFNyc5KysyRjdIPD8BaEo6TC00RklP/EABsBAQACAwEBAAAAAAAAAAAAAAABBQIDBAYH/8QAOhEAAgIBAwIDBQYFBAIDAQAAAAECAxEEEiEFMRNBURQiYXGBIzJSkaGxBjM0wdEVFkLh8PFEYqIk/9oADAMBAAIRAxEAPwDcaAKAKAKAz/t721khJhsl1S6hHq2wJSurSudvCuGZzsMqBkk6dcppG6upy7IqnDLkxgm5vJ3lf2+7lZRk8wJf5wj0DBfJRVfPU+haV9Nb+8dxx9Y9obi7XfrcSSf6pesPbJrzN/8ApcWRfEuJNcnTJPL3ZyGLytIxH5kW0Ke8oxHTFZe2cc8mL6W/LgmbGe3MaR9/dBUUIuLuePAGw2jZR054rH2uT8yH01JE1ArqNVtfXC6Rykb50h/tI4Ln9Fga2w1Uzkt0aRL9ne2IkkFvc92s52Vo2zFKwySAD44nwM92/rgtg13V2KSOCypwLbWw1i0AUAUAUAUAUAUAUAUAUAUAUAUAUAUBAdpe0L2yExWs1wwx7OlEG2d3Y5P6IasXLBlGO5lR4b8rAZyLm1MYBw2iUyOh/PjZEP1ZPkDWh6mKeGdy6fOUd0GmZdPxRn0OTyjnZj5ySyLJITnqWzXLbJybXq0WumpVcIy+D/M8JMfZU5I9pjyB6+8+lc8orO6RYRln3YfVnpEbJ3+JwfqA2H21g3DHYzjCfPJ1SHzZj8cfsxWDs9EjNVerZ0VSPZY8xsSSMdefLasd6fEkQ6sdmOY5BqDMoJGwOPEB6MNxUQtlDszCzTws7olzardIEEzBgQyCVmfQ4OQ0U/8AOxMDjfLDb2TXZTqsPkqtToML3TSeyHasS6ba8IivlXxISMTAZAlhbk4OMkDcb5FWkLFNZRQ2VuEsMttbDWFAFAFAFAFAFAFAFAFAFAFAFAFAV7tp2qi4fAXfDSuGWGLrLIBsPRQcZbkM+orGUlFZZnXCU5bYrkwLivEp7hzJdOrud/FlgvogyAg9APrO9Vllym/M9NptI6o8JDNGyc4APLI22rU35Z4O2MEnua5Gl1cHQ+BnY7qrbevUGuiuuO5M4L7peG0ln5IfWsDaRuVGOQAz72JzuedaLLIqT4ydVFU9i5wv1+o6jh/Ob4kHP2VolYmuyOmNTXmxyBjz+0/ZWlcm18HlZVJxnB8jkH6jzrJ1zXOODWrIN4zydCtazZhCRylDldqyTMJRyXHhNzFeR91P7QwUdTpkR1OUdH5qyk5B9T5muqq1xfBUavSpo0Hspxd5A0NyR84hxqIAAmjbPdzKOmrDAjoysOWCbiuxTjlHnra3CWGWGthrCgCgCgCgCgCgCgCgCgCgCgOF7dJEjSSMFRFLMzHAVVGSSfdQHzf2l47Jd3MlzISA3hijP4OEeyD5E+0fU+gqu1Fqm9qPSdO0jpW+fdkMWzzrnxgtDooztWOcBrKwdwBjB5cqjMs7kMRS2vsOVrSzb5HWM5+FYSTRkmjugrWzIS4gVxhhkfaD5g9DWVdsoPKNVtUbFiQ1spWy0bnLIRv+Mp9k+/Yg+6t10VhTj2Zp01ksuufdfqjrJWpG9i2rYcEFlOeauykfUa2xscTRdWprkvXDOMSQTQPOdRXOibAXvbdsfOIpMbCRABLtjV3WwGDVlp5p8x+qPN6qpp7X9Ga0K7ytFoAoAoAoAoAoAoAoAoAoAoDL/lm4tkRWanZx30oHWNSViVvQuGb/AJVcuqt2R48yz6XplbbmXZGN30mp9PnuceQ/jXLUsR3MvL5bpqtf+I9LtWt8m9cHUPgbc+QFQo5ZMpbfmdoox1wSeef++VYym88BVrHvdzpaDwAemPh0391Y2PE8ilZrweO8aJtTeJDszDpj2WYfYSPsxWxxjbHC7nO5TplulzHzZJh8jK+L3Hp6Vx7OcPg7t/GVyN3vwM6vZBAboUJ5ah5eord7NlcdznerUX73Zd/gCr9/b+6T/M9Yy/kpfFkR/qG/gv7hMhzkHHoeR/h8Kyg1jDRsmucpnGR3HiUZ815H10kdazioN7f1NVrmluX5f4LC92fmKguXgn8MTsPFBcBS0WphzjbSVOdxk5JB26qV72MYa/Uo9U+MrlP9DbuzfEVubWCZDkSRI/xKjUD6g5B91WKKhklUgKAKAKAKAKAKAKAKAKAKAwH5Q7sycSuyeUZjhH9lYlY/rSPVZreZpHo+jLFUn8SgofGT5gn4E7fYBWcvu4Oivm3c/NDgGtB1nuA5JPwH7/t/ZUz4jgwr95uXoOteAT6GtKXKN037rZ016E9FAz7hz/jUY3zMM+HXn0PdupBfl3YCNv01to+rUV/xVt8Nzjuj3RzO5V27JfdkXfs98nYks4ZFleCR1LkMA6aXYsmUbBXCFeRFd89NGxLcuSohq50t7Hx6FTl4Msk1yFlFxbwxgzzxoUjVItUkgBDNknIQYOSSTjAzWMaNkkl2RNms3wk595JL8i28D7F20VpHccWmaCSUL4TN3IC6RoQjYl+bEDcFsdK2RoilyjTLWTbynjhE0vYLhd9bN80EZO+iZHZ2WQdJMtlh5q32c6z2JLg0Subafcx+yYq5Q6lOcqratLKPCdDHyZXGR5GuHUV4WWvqXOjvUm1F/JMvnZ23Bs51YZRLyJgMDGgtA8i+oOuUH+0aiuWZRfqjl1UcKS+JqfY/hywwKqhlK5iYEnDNCxj16M6QWCBiQBnO9WEexTsn6zICgCgCgCgCgCgCgCgCgCgPnbtohHEL5Tz+cZ+DRRsPsIqr1a+0TPS9Ie7TyXx/sUtRjHux/wB/VWxvKZ0wg/dfwwdg1amjfk6w7D/vrvWM3kmEVFYHKGtTRsOuqsVw8hrKaHHZfh011NHbwqrZBWTvASmiKVWBfByQDGDj6XsjmSLSiPLfrg83rZ5UV6ZX68G1L2PlbS1xdfOGXcJPbW7QgnnpRVDKP0z0510PLK1zJo8HEgRZQixrpYwxqNDSKcqWOBlQQpC4G43zTHoYZOlvZxrI8jlWmO5ZsFkiydCjPsoMdMAkE880x6jI3u+Do8xlhbupMd3MY9jJGRkK2PpDIKvzXJxzpjHYnPqY18q8SfPikCgC3treJQvR1Luq/wCGVB8a5r5JSjH17lnoYPwpT+WPmW3hXDStrFF9OeeLI98qvJjz0xo/wSuahZmsGerl7ryaZaQFS+fpOWHoCFH7QfrqzSwU44qQFAFAFAFAFAFAFAFAFAFAYh8rdj3XERIBtcQK3vkiJR/1DDXBrYPCkXvRbcOUPqZrdDDGtUOUXEuGeAalg7K1YNE5O6PWDRkmd4d+uB5+lYY8hKaimzYfkj4OLayNywZnumMvhUkiHLd0AOZ2JbA/Hq5hHbFI8ddZvnJ/Esk/G8ldJGzwEFd0khnkMZyDupXS5I6aRvuRWRqwOOA8QaXAJyBCjkkb5kLFAfzu7CkjpqHnUkNEH2h4i8NwFCvOVR2wkbO/czRzeB1ReXewRAMQNm6kEnHKXclLg8cF4iFikuWZhDB4pCwZGxBAI1jZGAbUd5DkDBZF3IOJzklmW8Pl+dTtcXJ3aTv5MbhRkFf0UGnfySqmybnY8fI9FGEatOo/U2Ds7a97MJfwUGpI/wA6YjTI49FUlAfNn8hXbpqtqyym1du54RaVkBJAIJHP0yMjPwrqOM90AUAUAUAUAUAUAUAUAUAUBUPlN7Pm7tCYxmaA99H5tgESJ+kuceoWtdsFOLRv0tzptUz55lPeIrjrn05EjP2Zquxsk4nq6rPFrU/UbA1ngnJ7EnTmaKOTFzx8zvA2cbVrmkmZ1yco5LL2W4E93dJbKCAyFpWH4OHIBOejMAyr6tnpW7TVbveZV9R1W33I+aPoZQsUewCoi8hsFRRyA8gBVgygKdw/sctzGbieWdGuMyqkb6EhWXvHCaMESNi4k1Fsgl22xtWPIyTvZcNGslvLgyQsMuBjvkcaklbc+I+JW/OQ4wMCpDGXC+P2sTMtxcRJPPcTYR5FV2CTPBEAD00xKo8yDQhle+V8mOF9GwuI0WXHIiK4hCk+/vihPUaR0rXZlRbR06RKVsVIz/gDva93KNOVJXS5IWeE41aGwfviYB04JIBwDmuKCU84/wDTLPUzcML0/YvFpBxFgi8KD28DDKs8lnLbBSc6ogpkfHPCrgegrqrjYu74K6cqGs4eTQ+C8N7iPSXaR2OqSRsBpJCBqYgbDkAANgAAOVb8HISFSAoAoAoAoAoAoAoAoAoAoCidu+1k9mJUVIRqjBheWXuwSwIYAMNMjqVY6dQOCvPNYZeTOCTaMHsm1R5I0qq6VXqeQyar7FiWF3fc9Tp5PYm1iK4SGky4JFZR5Rsm9p0t4c58upJwPr6VDbzwYcRi3It/Zns1JO8aQr7alhI6sIQq6dRB/CkaxgLsfMVlDTym8yOK7qEYrFZtfZfs7FZR6Y/E7ENJI3tyt5t5Acgo2AqxjFRWEUs5OTyyXuoRJG6HYOrKfcwI/fRmoxe/7bXdvxCxhjulfVKtvcWghwsOl1hxrI1OWyzBs9AfZIFQiGa1ZSK93OUIYLFAjYIOHDTMQfUK6n9IVBJlPyxdn7ppFigji+az3AnMmlVkjuCuhlaRiAA2MrnGWOnPIVGUh3NFisPnqSC6jKxvB83RXyJSrbyu34rEiPAGcGPOd9ndGWHHlEP8nthhpI5lDNBH3LErsXMsiyHHLDfN42x5EVopqUZM6NTc7FEuNpwaCJy8UMcbHmUQJnpuF510YRyZH9SAoAoAoAoAoAoAoAoAoAoAoCO47weC7iMNygdG6E4II3BUjdWG+4qGkSm08oyztZ8nFpw+zmnEszsDGIlkddKu0iAYCKNZwSPFn99aZ1xUW0d1OqtnZFN8ZRlnE1wc/wDea4qHlYPRah7feJnszw5HKySgMkDwTzahlTGJl1rg7aRGsrHqcD1rqraTKbWKTTT792b7wSKNkB372KSRWyxJDk78zsrLoYDlgriutFZlkoz4rIyUcnE3dRk2Kojrjs9ZXDmSW2gaU4++GKMvkcjkg7+tYuCfY1Tr2kvw6yjgTREMLnPMnc+8/ZyFQo4Nb5GF9xdHjZUikkZgyCNoZUBJ2OsuoCr5k9OWdgXAjHk5cPjMUUURYsY40jLHmxRQuT78ZqTrjBYIPs7eCPit4GOFuZAidAZYIY2Kj84iSQ/8pqwT95o55x91MvmazNQtAFAFAMOOcTW2t5Z3BKxRtIQNidIzgH15fGobwsmUY7pJEZ2H7S/yhbmYx93iRkwG1q2kA5R8DI8WOXMEVjCW5ZNupo8GxwynjzRYqzNAUAUAUAUAUAUBGdoOFfOYWjDtE+Q0cibPHIu6sv7COoJHWgMV7QcB47cTJDdLJcLG+UYdykGTtrJULjYn2hkZNaZwlLjyLGm/T1e8k8lFuIdMYBIJBOSDkE5PI+Xl6Vxt/aNF3St1EW/n+Y74Fxkwd4OayIVI9MEfvNZ+honVlyb8zQ+yfbRIrV5pYbiQ2sap3sYJWSLH3pJznGpOWog4BByMmulaitSUW0m+y9Sltq8KWPI0bh3F47qBJ4G1RyDI6EEbMGHQgggj0ro7k18no1B0HW3lxuSAPMnAoarVwSeqssHLgaTXq96IdyxRpNuSqCFGo9MknHnpbyokkTFYZG8XvVt43mlOEjUufcOg9Ty+NYs61yjLLW/a5jUl0w8jPOrI0hRmZpBLD3bK+pWIGxzgAjcYPArE55NttEoV8cmm9lxFBEZp79bltPimaRVjSNdwoGo4A3JZiWPU7ADrWCraeexY+HXgmijlQMFkRZAGBVgHUMNQPI4PKsjEcVIOdzcLGjPIwVFBZmYgBVG5JJ5CobwSk28IoMIfjkmpwycMifwqchryRDuXHSMEY0+fPcYXWvf58jrmlp1t/wCT/T/sv8UQUAKAABgAAAAegHKtpxnugCgCgCgCgCgCgIftPxd7SEziIyxx7yqpxII+roDs2nmQSNsnO2DDJjHc8Gbdq/ldSWFouHpKryDSZZAq92p2YooJ1NjlnAGc74xWqd0UuCwo6dZOXvcIyqfHd4HIMVHuBxXF/wA8v0L2p/ZNejwhjmtqNbeCTsOOTwwzQRPiKcESKVB2K6W0k+ySu3wrXOmuc42SXvR7M5rtKrJZyXH5GeLyJLJbg6o2QyiPrrUqrshJ2Okgleuk8jz7q5eRw3V7GpLzNn7mt+DXvGnGeF9/A8J5SgI2+PvZYd5uOR06qhowlLJn3yfcX4hNL81ac6IVYSu6K8iFMoFDt1Lj6WdlNc9Vk5SafY7tVptPCiuyt+9Luv3NMsLFYtRGpnfBd3Op3I2GT0A3woAAycAV0pFbgyL5YO1iyt8zgOUjbMzDk0i+yg89J3PrgdDXPdPyRYaSnPvy7Izyz4oYzlWx8cVyOpssHdW1nJoHYvhF1xN176IpafhJmUBpF/EiYjOWzguOQzvnFbq6ccsqNVqY/dgjdbZ1I8GNIyu3LwnSQPcQR8K6UVwXM6xqzuwVVBZmYgBVG5JJ5CpbwSk28Izt2l45Nga4+GRPud0a6dT06hc/V/a9jRzY/gWWI6OPPNj/APz/ANmh2tusaKkahUUBVVRgKo2AA6Ct6WCtbbeWdaEBQBQBQBQBQBQBQFV7Z9pRw94JJlZraUtDJpAJR8a420/SBCyAj3eWDi3juZwg5vCMh7ZTcJOpuHxzB3B3yYYIyfpaGGsnyVcLWiUofUtKY6prDeI/MpE0g0hV9lR16+prQk3LLLXMa61FdkcG/fWyJpsecL4nrNY4Nm5E72Dvu54hasM/z6xnptN96P8An+yttWVI4tW4yr48mfSWogEgZwOW2/pvXYVzONrdpOrBCQR4XXdJIyRyYc1PkfiDUZyYs42FiY2ZmkZ2bAyVjXl1bQo1MdssfIcqhRwTgoHyjfKOsYe2sWzJ7MkynIj81jPV/XkPfy1zsxwu50U6dy96XYxwmuR8suYpKOF2HvCeLzWzFrd9BPPwo6n3q4Iz64zWSkzkt01Vjy+C79m+L8X4xKIRcyiDIE0kSpCqJ9Ia0UEsRsFB6+Wa3RcmVttdFSeHlm8eCGP6KRxr1ICqijqegAFbeyODuzOZriTjs5jiLx8NhYa3GVadxuF93UDpzO+kDS82PjsWm2OijmX8x9l+H/s0eztUiRY41CoihVUbAAcgK3JYKyTcnlnapICgCgFoBKAKAKAKAKAi+03A4722kt5chXAww9pGU5Rl9QQPfy61DWTKE3CW5Hz72g+Te+tWP3kzRjlLEVKkeZQnKH0Ix6mueUGuxbVayqXMlyU9wSSuDsfF5bdM9axxt7nR4njcRzjzPR23P11ist4OmTSW59g7llLB1KsG3VhgjYcx0NZT4wjn0z3xlLybHnBWxcwN5TwHPukU1MHiSI1KUq5P5H1Oo512oqX2yeL3gsU2ljqSRRhZInaOQDy1L7S/mnI9K1yXJocnkw3jvELyVZhLPcPGssi6CdB7sOypqVFXXlADvselcN11nibOyLrR10+FvfLKfLYHmmCvTHKtXi7XiXcs9kZxzHsOuCcIhlyk9x82fPhaSMvEwPQuu8ZHmQQfMV0RcZ9itud2n8sxNI7OfIwjMsl3cJNFzCQqVDjpmUnOPQAH1rfGGCsu1bsWMJGuwwpEgVFVEQbBQFVQPIDYCthydzOuJ3cnG5zb2zMlhEw76Ybd6w3CoevTA5fSP0QdLbseF2LWuMdHDfP+Y+y9Pj8zQ+HWMcEaxQqERBhQOg/eTzJ6k1uSS4RWSlKT3S7sc1JiFAeZJAoLMQAASSSAABuSSeQqANrfikMhAjljYsneALIpJj/GAB3X15UygOkcEAgggjIIOQR6GpAtAFAFAFAFAFAR3E+A21wGFxBFJqGCXjUnyHixkH16VjtRKbRROJ/I9A7aoZ5EX+rkXvUHoCCrH9ImsHWjojqrFxkZxdkLGwJmlLXFygBiikTu41ffQxjAPhBBOpiwGNt8VjGMY9u5lPUWXcSeEVW/7Hu6NOQViLFprmdktwxYlpGjSQhjls7kD2hjVWtVzb3M6vbI1wVcRtb8HjSKK9ZSIRcwaRuxMHeAyTFcAgaVbSPLc9Mc9Ny9o8Jd13f9iNRdKdXC4/c3pGB8SnIO4IOQQdwQeoq2RyZ4Cxvi7aRHIoGdRkUrggjSFPJ87nIJG3rWDaNEu5kk9u2u6UGRlgnn0qpQTCAyyMjWzMNMihxKvdPtlCVZTz5LXFTSl5nTVGexuH1LRccI4TxDTI/3mV+br3lm0j8m8LYVzkH8Y+tbfs59zCNt1X3W0THA/k8srWQSKjSSLurTOZNB81U+EH1xms41xj2RjZqLLPvSLWTiszSZhx3jEvF7g2NgxW2U/wC0Tjky5wQPNcggD6ZB+iDnRKW97UWlVUdLX41q95/dX92aHwbhcdrCkMC6UQYHUknclj1JOSTW5JJYRXTslZJyk8tj2mTA5mdc41LnyyM/VTKBza/iHOSMfpr/ABplAr3H+Mwu6J3iNDErXE+khxpjwIkIGfadtWOvdY61DZnCOSu2ckDRQGdUUOZeK3GoAaY31lFcj+9VfURON81jhGezzH3BL6OKWMzTrCz95cNE8oRYoZc9zCI86dWW1E4zlG3AIFRwn3MZxwi1/wAv2v5RFv8A7xf41l4kfUwwJ/4gtukqnP4oZv2CniR9Rhnhu0luPpk+6KVv2LUeJH1GGcpe1Vuo1HvyPzbS7b9kfpTxY9sjDJW0ukljSSNgySKrqw5MrAFSPeCKzyQdqkBQAagFT4j2qZiVsVRsbGeQnuAcfQC+Kcjb2SF6asgiq7WdSp03D5l6L/zg6adNO3sU3tFcLod5pGnmIKh5CAIw2Q/cxjwxYUtuPEQN2NU1evv1V0U/divJefzLWvp2yDkxtwy4KWqAEKYRbODjIAieMtt1GkMMeVdGjs//AK5fFs3a7TqOmWPJF/j7PyQAtZzCBeZgkXvrZd8sYxlHiGOgbSPxa9Esrsed3ER2T7WniUk0AnSIxsRiONg80Qx98ikdiApyMjTqAIORkGs5wnHujHcn2IztnZGG7hkQFI2ha3VfIQMGQ+eW72bn0UHqaqOqpqpSXky56M07XCXmhn2c413Qe3kUFVO2QN4n2QEdcaSnuQVwvU+7Gfr+53z0KblFeXP0LX2JvRC5sySYyDJaE7/evwkGfOMkYH4jLz0mrrTXq2BQamh1Twyu9uO0kt9MOH8N8QYlZXU4D49tdQ9mJfpN1PhHk0zm5PbE79Jpq6a/adR2/wCK9X/g78V7PR2EVtFGA5xcSOX1BZJRGoBdVIOkZAC52A89606qfgVpr1RWanUzum7JHePhMZGJYbVxkZBt2II/SkbpVFPrEvJP8zl8RjocJs+ljaeX9Hi5f4a0Pqto8SR3jhgUYW1twPIQxgfVio/1W0nxGdluFHsxxD3Rr/Ctb6naxvfqR1zZI83esNyqqVGAjGMs0bMoG5UyORvjJBxkAjZHq90Y7SVZJLA3t+CxKuHUyEp3bM5OXQDSoYLhTpA8O23Mb71lPrN8n6B2yZMWN0YV0xjGTqJJLMzHmWYkljyG/QAdK1S6ndLlkb5Dn+WJPSsf9RtI3yEPF5PSn+o2jfI8S8SdlKk4ztsSp+DAgj4UXULhvkMVBDxnvJjhzkGeZgR3b7FSxBGw5136HXWWW7ZGUJNvksXY+LRYWan6NrAPqiUV6kzJigCgKj2yu9ci25P3oRmaYfjgtphjYfiMRIx8+7A3BIqo6xq5UU4h96XH+Tr0dHizKZxHipdyo5ADlyGc4H2V5mFGI75d2eu02nhBYwQvF3+8S5OMoVyemoacn667dIvto4NmqwqpElZokgKEgxyI0ZwQRpYFTg/GkHKu1N8cmnUKNlDS5Hfaftg1xbR2yHB7sLdsORkXwyQr6ZBLehA6nH0XpWkV32s/urk+b9S1Xg5qj979iIvezjW1pZXsZaOSTLu67NHJKxe2b/A5jIPPwqcisqbIX3zqn2k+H6NC6M6qo2Q7xXPxXmSPGe1ou47aOddF1HPnKg93KhikRmU76N2QlW68iapOuaOVNUk/p+Zb9C1sLb4uP1Ii6jMjjuTuoZWbfSM7gZHtMHVdug1ZxnfzFOK4farh9v8Az5Hr7Hvn9n5dxne8fkmjWCNW1iUEMpIkWTGkpGQRgnU6k8tJI6kixordXZ/+vU0OiFy8a1e6v1foaj8lnAoYLVZUIaWUffG5aCpIMIH0dBBBHPUD6AWtUFFHntfq5amxt8JcJeiO3buLVJbL5icfqpXB1aW2jPxRXz7HCvGI1HoVm2gIwrAHnFQAoSGKAKAKEBQBQHqKIZ1NyjDv7/vbrv6YY/VVh06WLkbIdyydnFxaWw54t4Rnz+9rXtzYSVSAoDLuOXeuW4lzkPKY16YjgHdY9R3gmb9OvJ9WsVmqUfwo9J0en3dxUrabM7jzjU7+au6N/wDGotraoi/j+5bwmvHkl6L9CRArjTafB0yxjkYwWyvKHjGlUbJZPD3rDpt7Sg888yMdDXfK6dVeJ8t+T8iu2RsnmKwl6eZLQ9kWup5hFKE7wJKVceEo3gnMbDcOCNRBBB71eW5r1PR+q2R02xcrt8jx3Vum1vUKb79/maXewLMzWjxqYO6w4IYHB2TS3IYxt1yOmneU8PK7mLSaKpx7s1FZWaLGWd2uYy8j4LuAHKg4AAAHIDbmeZNc3V752aeUpvnC/c6elVQrvioLCy/2M745dJGSkA0NnxshKgea4GxY5+GfPlS6SFko7rfon+56+uiM25doruxzwnhTQKly3RtDL/VI+Aj+/Vs3kH9DnOy2NsZQg+V+pz6i9uyO5Yh2S/uaBw27aBjcwqWRsfOYlBLNgYE0ajnIoABUe0o81GerQ6rMVGRRa7TbZtoke1EyyPZSxsHR+90spyrK0YYEEcx4RUda/pX80VU+w1FeNyaT2KZAtMg8kUyBMUyAxQChaAXFAGKZAhFAO+HLlj5aW/ZXd09/bo2w7kt2TUrY2gO5FrAPqiWvdIzZLVIGfGL0QQSyn8HG7455KqSAB1JIxUSaSyyUsvBk96mhUjJyURVJ82A8R+JyfjXhXZ4lkrH5s9t0+vZWivSQaLyJwdpElUr0yAhyPeFH1VZKzfpZRfk0Yzhs1cZJ90yaMYYEEZBGCPMHnVcpOLyjtksrBzsE7vER5AeA+aD6J9V+0YPnjffi1eLH6/5OWHue5+RYuH3Pdd3N/UPl/wC4k8E2fRQVk/5Qqw6RdiTi/MpurVZW5F+4rxaO3TVJqOxIWNWkdgo1MVRdzgAk16IoMGffKn2ojaKGK2kBdis5YbhImjbQT5M2sEDyGfLOjU7XDbLnJcdH0U7rd/aK7sp/Zzg/KWQeqKef9ts9T0+v3ed1ur2/Zw+v+D0llim1GP3V2+PxLNbhTqSQZSRSjDzVhg/trh01/h2JnPqavEgJ2fv3tpWglOXjxv8A1kR/m5B7wCD5MrCrGz7Gamvuy/T4HDFLUV7H96I44lhLu2WBiIZJJJHjGNCSvDNpZeql9MhKjYlNWxJLdGrnv0Us/T8yi1dWwnQK8nkr2egtCAK0ABaAXTQBpqcgNNMgNNMgXTUE4POKkDrho8R9x/ZXd0/+cjOt8kv2aObO2/4eH/TXzr3ZsZJ1IK326uAIYo84M1xEg9RHmdwfQrAw+NcXULNmmnJehv08d1iRn3EHy599eOqWInuaFiCIpl1XS/7uJiffIwA+yN/rrvXu6Z//AGf7GiS3ahfBfuSiCuBs6Gzo0QYb9DkEbEEciKmFjg+DTNJjmCdtRSJO8Zhgqd1w+VAbz1YbC7Z0scgBmFj0zTWWT3rsvMq+o3QhDa+4/wCJBrW2MFxeWts8kXcmeaYzXHd6dOI4gEC4HIAtvuSxyT6pZPNMqcXCLAxNHZ99duVKG4nBSGPIxqSPA71wOWxAOMkbVw6rVVadZm8y9C2o9qtiq08RRPBMADyGPqrxkpbpN+pfRWODmRvUxNnkJ2lQGezI9vuZ9XrHmPTn9M7fGrucl7Hz6oqdOn7W8fUZ2jn51D63GD+jbTb/AK2PhWje3pZRf4c/qjHq9cfCcl6ouqiqHJ5g9gUyQLpqCBcUAaaAMUAYpkBigFAqckiEVIwOOHJ4/ga7+nP7ZGUe5J9l/wChWv8Aw0Pr+DXrXuzYSlSCl9t5s3donlDdS/Fe5jB+qV6puuSxpfm0js0CzcimSjLHJAHmeVefqg54jHueydirryxhYqpnuSrBsGJfCc4ATO/luzfVXZq65V0wTXr+5xaXURstnJfAk1FVp3NnQ52CqWZiFVRzZzsoHx69OdbdPRK6xQRy6i5VQcn5F/4D2eW2jBZtUxBLPtgO2xKAjbAwoznZR5nPtKKFVBQj5HkbrZXTcmR/EbSO3jJUwKrHMslyhkMjn6Uj5HljJ2GwGAAK3SWDOMcFPuYdFxG0SW6wzJICbWXXEzrpZW7vAEZwZM4znI32qj6zUnTv80yw0FjVu31HRrypeCwR6mA8zWceXgTlti2eYLd55bi6VTJBE4tAqAl1WEB3lVfwis8rjC74RSNXT0mo0FlmljGHdc49Tz1Ws8O5t+Y2FiontpY31o1xlSGBTxRyKcY/fnHpVTC2fh2VTjhqP7NHRr7Y2adtepcFFUx549haZIDTUZGD1imSMBimRgMUyMCaaZJwLigwGmpySJpqcjB3sW0kt5KT9QzXf0/+cjOC8yU7OpptLcDpBEPqjWvekkjUgo/a8g3q+cdm/lsJpVx/oGqDr0vs4R9X+xY9NWbMmfxdoND94pKjUQoVNcrnfYA+FWOORztucb1p0+m8Np/m+yX+S+vtVleP08ywWfAXuz85urh45yulVh7rTHHzCyEoRM3UkjAPsgV22TrnHYkmviUyrtqlu7M6X/Zx1T+lsWZkjTu4o1OuRlRNROrYFsnGNgeVaqdJS5rETZZq7oxeWWDs92cgt7+TQZGaG1h0mWR5DmZ5w7+IkBiIlG2MDI61cV0wh91JfQqp3Ts+88lmuJulb+xsrhjkrnajjXzaLUoDSuwSJDn75Iem3IAZJPQAnflWu2cYRcpdkb1Ft4XcpvFLyOTMrQxRXFtNEZGjxl7eZdBYnAYoGffOQDHmq22UdXpJOHn/AGN8F4N63d0Pq8a+GXy5HPDbbvH0gkZ2yOYHXB6HHWunSR3Wo59XLbWy4djIVW1VkwFkeSVcDA0O7GID3JoHwr3Na91HlJvMmRHa7gUSPFcR5RmuYu8C+xIWOkMy8tYyPEME8jnbFf1SuPgSnjnHcnfLa4jhUrwW40YPQFNwFAqMgXFMjAhFMjAYqcjAYpknAuKZGAxTJOBCKnIwe4R7X9hv2VYdNeb0ZQ7ktwH+jQf3MX+QV78D+pBQOLsXuLxyPZaKBT5rHEJD+vcOPhXkuvWp3wh6LJcdMj72SoNENerHixgE9BnfHln9w8q5VbLZs8j1CrWd2BxDdHHhJ5kbehwftBqHvhwYuMZc4H3CLgtd2isxINxnB9IZWX7VB+FWfSZSd/PoVPVoRjRlLzRc+MSmG+gfklxC8B9ZYz3sAH6BuvqFelXc83Vy+Rtx3j8VsB3hLSsPvcKbyyH0X6K+bNgDzrGdkYR3SeEday3tisso/ezPMbi7XU5GlFjOpbeM7lFXmxOBlxktgbAACvNa7V+1rZW8JeXbJaabTeD781z+w3vZopVaUwpLDC6RSSPpBRpSqkBWGTjWmoHGzDnvjnpptqxWpuMpJtL4L/PkLdTS57Ws/ElUdSPCQRy2II+yqucZJ+93LKPwH1lKY45pFGWWNio83wdA+LYFWHTIbrTg6jLEDQuGWYhhjiXlHGkY9yKFH7K9kuDzLIrtoPvCHyubU/8AuIx++uLqP9NP5Mk5sK+b5G086anOTFxACmSMBimScABTIwGmmScBioyMC6abidoumm4YE0U34Mtp1tk394I+yrDpUm9QgkO+zJJs7bPP5vD6/g1619FRgSdSChXYPfXMD+FzK0qZ/CROqHUnnpbUp8sDPMZ8d12icdQrse61+RaaC1RfJWLq1ZDuK4oWKSPV12xmuCCvpnWCQxZLpKThRltPea2wOp0tyq1qjGV0d/Zr+xx6mU40ydfdMefOAj95G0zwQywSq7q0UxQENcL4Qp2QuAQBnJG/XdppRrvg3hN5TS5XwK6auu0st6+KLh2p4xbSRmKC5aRgNaGFzcMk64aEhgfDg89TqCrEb52vbLYVrM3go6qLLH7iyVvhFuUQGQDvmAMjai7M350jeJsct/KvIa/Uu61tNteR6rS6dV1pNc+YvFLZXRiVBYKSDjfI3H2gVr0t0oTST4NtlScT0tiozgsELrIYgQIzIoAVygG5AVfTIBxnespayfbz5WfPHoafY63Pfgd5rkbb7nWkS3C4tQiT+suYh7xG3fn7ITV30eGZZKTqsvI0UV6coCG7XD/Zv+fbH/3MVcfUP6afyYG4NfMmbEFQRgKkYEpkYDFMjAuKjIwKBTJlgCKjJOAxTJGAIqQzpBsc+h/ZVn0n+oQwOezK4s7YHpbw/wCmtfRjUyTqQNeIcOinXTMgcA5Geat5qw3U+oINYzipLDJTa7Fe4h2OLfzNy6+kqLOo9x8L/W5qtn0jTSeVHHyOurX219mQafJ7dKzMLu3y2NvmkmMgY1Y7/njA/RFS+l1OKi84XxN/+qW8teZWYODyT26TTXEmTrV44gkSBkZo3AKjWRqU76qo79RDS6h1QrXHm8tndpZz1GN8n8kLY2yQoEjGlV5Dc/adzXNfdO6W6Tyy6qphXHbBYQ6DVz4M8HKSQMGVSNWk7Z3GRtkVuhW4tSa4MJNdhJL5VODqOkKWKozKgY4UuwGEBPnWcdLOfvL6fH5HPZqa65KMnyONVcrR0lq4BH9+tV8lnl+Kqsf/AFzXpukQxHJ5jqcszLtV2VRD9rv6M2Nj3kH+vHXLrP5E/k/2A2Ar5hk2YPQqCRMVBLQEUyRgMVGScBimRgUCoySKaEiCpIwKRWSyMHmdsRyHyjc/Upqy6T/UINEtwuPTDEv4sSD6lAr6OaB1UgKAKAj+0HFBa28kzDOhfCo5vIfDGi+rMVUeprGUlFZZKWTNrqxEFpFDKxLIpZ2DMmZGJeQ5BG2p2rwvtMrtXO2K7vHbPB6Pp9CxyQAudLKA4cMwGCQWHqCOYHXP113Sq3xbccNLJbbtrWHnyJANXA0dGDhd2/eY9jb8ZNf1bjFdNNyr9fzNFtW7/wBDJbaSJZIY5QI7o5kBTclFHhRgw0qyrg9djg712K+uxq2UeYdufXzKyzp32iee5J2aYxnOTjOXZvqLVX3T3P8A6LRQ2xLtZSd3cWR/H76H4vH3oz//AD4+Nei6a0lg8prlmTZc6tiuIftaB81fPIPCfqmjP7q5tX/In8n+xKODCvljZuwAoAFAFQAIoSFQAFCBakkWhIlZ5MTzctiKU8sROfqU1ZdJ/qES+xL8NbMMZHWND+qK+j5Occ1IFoBKApHEr0XMwkOfm9uzCIHlLMMq0uOqr4lXzJZvxTXl+udR/wDjV933/wAHfpNO5PJV+MXutzVPRXsies0tG2JGooGcADPoBXVKcmsNnVsSeUjpqrVgYFDUIaPMyZKn8U6h/hK/sY1nXPamvUwcE2vge1fFYYM3HKLZE5ntx3RAmjKvGTyEqHUmfQkaT6MautHdjDXkeY12ncZNMuXBOJLcwRzKCodclTzRuTo3qrBlPqK9AnlZKNrDwNO14/2Ob0UN/hYN+6tOp/kz+TCOLjevlT7m9nmoICgFxUgSoB6oSIKgC1IFoBKAJANLg8ijD9U1adI/qUGPuz5za25/3EX+Ra+kYOckKkBQFa7VcV//AB4mwzDMrg4MUR54PSRuS+Qy3QA1vUddHTV8fefZf3OjT0O2WEUninExgRxAKqgKANgFGwA+FeQrpcnvn3Z67SaNQWWQpbeurBZxWBQ1MBnvNY4IFBo0Rg8ySgYB+kcD34J/YprKNbkm15GLaTwLmsTPA+4VfGNsZOk7HBxsfI9K3U2bJZOPVaZWQLN2N4gYbhoXPguGZl8hdKuqQDyEsYEuBtqWXqa9RpbVKODx2qqcJZLL2w/oU/8Adn9orZqf5MvkzlXcY2U5cMTzEsqfBJGVfsAr5jqa1XNJeaT/ADR0tZHAFc5jhhpoMMDQHk0IPQoSJUA9AUJCgCpAy4uPAvpIPhswP2E1cdD/AKn6CXYmOzp/2S3/AOHi/wBNa+irscxJUBEdoONC3CquDPJkRITzx7TH8xQQSfcOZFc+pvVFbsl5GddbnLajLrziBMj6WJALLqJ3kkJzNI3QnUAo8ghA2ry9zlYlKz7z5+S8keq6fpVH3vIjmateC7wBamCRAaE9zoDWOBgXVTBDIniPEAssKnkZtOfUxt+91qx0+ncqpyXfbn6ZK3U6jZdCL85Y/QlgarsFmLmowGTfCQJwULlJABoYYyro2uJxnmVbO3IhiDsastHqHBpFB1PSf8l5lzjuG4jYSopWOfDQyA5ZY7hMZB5EqfCw6lWBr0DSshjyZ5Zra8DI9m7vfDwrqZnOmS6A1MxZjgOOZJqp/wBGr4y8+XKRl4g+i4XeKABJbHAxuk5PxJck1yT/AIapm87mZK3B6Xhl51ltvhDN/wDbWL/hinykyHYDcIvD+Hth/wCWlb/ris4/w1p13kyN4n8kXg/DW7f+XlX/AKxxUP8AhmjykxvPf8nXf41v9Uv8a1/7Xq/Gx4gn8n3fnb/+qP3U/wBr1/jY8QX5hd//AK/1y/txT/a9X42T4gfMLvzt/wD1T9mN6f7Xq/Gx4hyewvunzT499/Csl/DFK/5sjxCPfgF6SSBa5wwBea7kCllIyEOwO5qw0/SlTJNSz9EhvLZwy2MUMUZOSkaIT5lVAJ+yrY1jqsgVL5T4IjYu8g++IR3DDZlnfwR4ODtk7+gPlkFV4rUPUmM3F5RhPFeLtaMscbGQAbiTfHubnv65rr1H8OU2rdF4Z3aXrF1Kx3R2te18LfzitGfdqX6xv9lef1H8PamrLjyi8o69RL76wS9vxOKT2JEPuYZ+rnVTZpLq3iUWWtWsos+7NDoGtDizepryOV1MVXIzzXOBnw6hq292a201qUsP0MLrGo5Qnz1TtGQ7HkAcgf2iOQqVp5LmfCMXepLEeWVXtkxVoVB3UM+fzyw3+sGvVfw9QtRG7K7rCPM9dsdU60vLn6lnhvVkiSXvAmVDbkYHmCDzwa81OiVdsq3HPJ6CGphZVGzcllEfcdpYk5yCQjpEhOf0idIrsp6Rdd9yD+px29Ypq7yz8jlwnjz3M6xB2tkfK64zmXONvFyTruN/Wrmn+HnTidnLKPV9anenCKwv1N1+Tt4zYxCNFRk1JKoyf9oQ6ZixO7FmBbUdyGBqcY4KtllqQFAFAFALQCUAUAtAJQBQC0AlAFAZb8qvFA9xHBnw26Gd/LvJAVi+pO9P6a1YdOqzNyfka7Hxgwfi1z3krt67e4V6HtwaxpmoAYqJVQl3RKeDrHcOvsu6+52H76459M0s+8EbY6m2PaT/ADHcXGbheUz/AKWG/wAwrjn0DSS7LB0w6pqodpscf+JLnH84P8CfwrSv4Z0782bv9Z1K7P8AQaXV28ra5W1NgDOANhnoPeauNB0+vRxcYeZX6nVWaiW6byzlpHlXV7PXndtWTn3S7ZA1swl2IO1nKVdSpwQQQfIg5X7QK1Ww3QaGeT6B+TfiQNw6j2LuFLlR/vYwsc3xKGDb8015XVQ22ZOtPKNHrnJCgCgEoAoAoBaASgCgAGgCgFoBKAh7zstaSs7SwIzSnLk6ssQoUZOfJVHwrZC6cFiLwRgjvuccL/I4v1/41n7Vd+Jjag+5xwv8ji/W/jT2q78TG1B9zjhf5HF+v/Gp9qu/ExtQfc44X+Rxfr/xp7Vd+Jjag+5xwv8AI4v1/wCNParvxMbUH3OOGfkcX638ae13fiY2oPuc8M/I4v1v41Ptl/43+ZG1B9znhn5HF+t/Gntl/wCN/mNqD7nHDPyOL9b+NPbL/wAbG1B9znhn5HF+t/Go9rv/ABv8xtRK2PZ22h0GGFUMWdGM+HUCrY36g1pnOU+ZPJkuCVrEBQBQBQBQBQBQBQBQBQBQCUB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548680"/>
            <a:ext cx="856895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дошкольном детстве рекомендуется использование практических кейсов, среди которых выделяем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следующие формы: </a:t>
            </a:r>
          </a:p>
          <a:p>
            <a:pPr indent="449580" algn="just"/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I.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Кейсы-инциденты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это группа кейсов, представляющая ребенку уже свершившееся или готовящееся произойти 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событие</a:t>
            </a:r>
            <a:endParaRPr lang="ru-RU" sz="16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lphaLcPeriod"/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Фото-кейсы и кейсы-иллюстрации – наиболее удобная и простая форма, представляющая собой картинку (разного вида) с ситуацией, требующей анализа и разрешения; </a:t>
            </a:r>
            <a:endParaRPr lang="ru-RU" sz="16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lphaLcPeriod"/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Кейсы-драматизации - иллюстрирующие событие, когда дети с помощью взрослого человека, с применением игрушек и средств театрализации, разыгрывают инцидент, останавливаясь на его пике; </a:t>
            </a:r>
            <a:endParaRPr lang="ru-RU" sz="16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lphaLcPeriod"/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Кейсы на основе мультфильмов или литературных произведений – когда детям предъявляется начало произведения, содержащее все предпосылки для последующих событий (например – для опасности здоровью). Дети получают возможность увидеть развитие событий, приведших к инциденту. А то, что произведение имеет точное и однозначное продолжение помогает детям перепроверить собственные решения и выводы.</a:t>
            </a:r>
            <a:endParaRPr lang="ru-RU" sz="16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833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548680"/>
            <a:ext cx="864096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/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II.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Кейсы – вариации и догадки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этот тип кейсов применяется для того, чтобы ребенок научился видеть только возможную возникающую проблему и работать с вариантами. Применяются  следующие кейсы: </a:t>
            </a:r>
            <a:endParaRPr lang="ru-RU" sz="16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lphaLcPeriod"/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Серия опорных картинок, воспринимая которую ребенок осознает связи между предметами, строит варианты развития событий (например,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сачек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шмель, плачущий малыш); </a:t>
            </a:r>
            <a:endParaRPr lang="ru-RU" sz="16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lphaLcPeriod"/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Предметная картинка, демонстрирующая источник опасности – интересный вид работы, побуждающий детей рассмотреть предмет с разных сторон, выявить его «опасные» стороны. Вот, например, простая прогулка в лес – ведь сколько можно предположить вариантов – от жалящих насекомых, до остаться одному в лесу и заблудиться.</a:t>
            </a:r>
            <a:endParaRPr lang="ru-RU" sz="16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lphaLcPeriod"/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Кейсы-наоборот – когда дети знакомятся с «наказанием», постигшим ребенка, со словами, которые были сказаны обеспокоенным взрослым, и на этой основе предполагают, какой же опасности подвергался малыш. </a:t>
            </a:r>
            <a:endParaRPr lang="ru-RU" sz="16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lphaLcPeriod"/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Кейсы-варианты развития событий – педагог сам высказывает детям 2-3 возможных варианта развития событий, которые являются результатом наблюдаемого, или которые привели к наблюдаемому на картинке или в инсценировке. Детям предлагается обсудить и выбрать какой-то один из вариантов и обосновать свое мнение. </a:t>
            </a:r>
            <a:endParaRPr lang="ru-RU" sz="16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06143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548680"/>
            <a:ext cx="78488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Порядок организации детей на работу по кейсу</a:t>
            </a:r>
            <a:endParaRPr lang="ru-RU" sz="2800" dirty="0">
              <a:solidFill>
                <a:srgbClr val="FF0000"/>
              </a:solidFill>
            </a:endParaRPr>
          </a:p>
        </p:txBody>
      </p:sp>
      <p:pic>
        <p:nvPicPr>
          <p:cNvPr id="3" name="Рисунок 2" descr="https://im0-tub-ru.yandex.net/i?id=70feaf0fc1ceb757902b590fb69eb678&amp;n=1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2160" y="3789040"/>
            <a:ext cx="648072" cy="572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467544" y="1196753"/>
            <a:ext cx="828092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AutoNum type="arabicPeriod"/>
            </a:pPr>
            <a:r>
              <a:rPr lang="ru-RU" sz="2400" b="1" dirty="0"/>
              <a:t>Организовывать детей на работу по кейсам лучше в подгруппах.</a:t>
            </a:r>
          </a:p>
          <a:p>
            <a:pPr marL="342900" indent="-342900" algn="just">
              <a:buFontTx/>
              <a:buAutoNum type="arabicPeriod"/>
            </a:pPr>
            <a:r>
              <a:rPr lang="ru-RU" sz="2400" b="1" dirty="0"/>
              <a:t>Воспитатель собирает детей и презентует им новую форму работы. Сообщает, что будет рассказывать о ситуациях, которые происходили или могут произойти с детьми – и задавать вопросы. </a:t>
            </a:r>
          </a:p>
          <a:p>
            <a:pPr marL="342900" indent="-342900" algn="just">
              <a:buFontTx/>
              <a:buAutoNum type="arabicPeriod"/>
            </a:pPr>
            <a:r>
              <a:rPr lang="ru-RU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Ввести условное обозначение</a:t>
            </a:r>
          </a:p>
          <a:p>
            <a:pPr marL="342900" indent="-342900" algn="just">
              <a:buFontTx/>
              <a:buAutoNum type="arabicPeriod"/>
            </a:pPr>
            <a:endParaRPr lang="ru-RU" sz="24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AutoNum type="arabicPeriod"/>
            </a:pPr>
            <a:r>
              <a:rPr lang="ru-RU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Очень важное условие работы по кейсам: обсуждают все дети - активно, а отвечать на вопрос будет один игрок, тот, кому поручат. </a:t>
            </a:r>
            <a:endParaRPr lang="ru-RU" sz="2400" b="1" dirty="0"/>
          </a:p>
          <a:p>
            <a:pPr marL="342900" indent="-342900">
              <a:buFontTx/>
              <a:buAutoNum type="arabicPeriod"/>
            </a:pPr>
            <a:endParaRPr lang="ru-RU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AutoNum type="arabicPeriod"/>
            </a:pPr>
            <a:endParaRPr lang="ru-RU" b="1" dirty="0"/>
          </a:p>
          <a:p>
            <a:pPr marL="342900" indent="-342900">
              <a:buFontTx/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478241387"/>
      </p:ext>
    </p:extLst>
  </p:cSld>
  <p:clrMapOvr>
    <a:masterClrMapping/>
  </p:clrMapOvr>
</p:sld>
</file>

<file path=ppt/theme/theme1.xml><?xml version="1.0" encoding="utf-8"?>
<a:theme xmlns:a="http://schemas.openxmlformats.org/drawingml/2006/main" name="деловой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деловой</Template>
  <TotalTime>968</TotalTime>
  <Words>1437</Words>
  <Application>Microsoft Office PowerPoint</Application>
  <PresentationFormat>Экран (4:3)</PresentationFormat>
  <Paragraphs>92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7" baseType="lpstr">
      <vt:lpstr>MS Gothic</vt:lpstr>
      <vt:lpstr>Arial</vt:lpstr>
      <vt:lpstr>Bookman Old Style</vt:lpstr>
      <vt:lpstr>Calibri</vt:lpstr>
      <vt:lpstr>Mistral</vt:lpstr>
      <vt:lpstr>Palatino Linotype</vt:lpstr>
      <vt:lpstr>Times New Roman</vt:lpstr>
      <vt:lpstr>Wingdings</vt:lpstr>
      <vt:lpstr>деловой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nb-pink</cp:lastModifiedBy>
  <cp:revision>50</cp:revision>
  <dcterms:created xsi:type="dcterms:W3CDTF">2013-11-15T15:06:46Z</dcterms:created>
  <dcterms:modified xsi:type="dcterms:W3CDTF">2020-12-16T14:05:35Z</dcterms:modified>
</cp:coreProperties>
</file>