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82000" cy="2362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Организация групповой работы на уроке английского языка и её роль в формировании познавательных УУД</a:t>
            </a:r>
            <a:endParaRPr lang="ru-RU" sz="4000" dirty="0"/>
          </a:p>
        </p:txBody>
      </p:sp>
      <p:pic>
        <p:nvPicPr>
          <p:cNvPr id="7170" name="Picture 2" descr="Картинки по запросу групповая раб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771900" cy="28138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3340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Карпинская Вера Вячеславовна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Учитель английского языка </a:t>
            </a:r>
          </a:p>
          <a:p>
            <a:pPr algn="ctr"/>
            <a:r>
              <a:rPr lang="ru-RU" dirty="0" smtClean="0"/>
              <a:t>ГБОУ школа №53 Приморского района Санкт-Петербурга</a:t>
            </a:r>
          </a:p>
          <a:p>
            <a:pPr algn="ctr"/>
            <a:r>
              <a:rPr lang="ru-RU" dirty="0" smtClean="0"/>
              <a:t>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Познавательные универсальные учебные действия</a:t>
            </a:r>
            <a:r>
              <a:rPr lang="ru-RU" dirty="0" smtClean="0"/>
              <a:t> включают в себя: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2362200"/>
          </a:xfrm>
        </p:spPr>
        <p:txBody>
          <a:bodyPr/>
          <a:lstStyle/>
          <a:p>
            <a:r>
              <a:rPr lang="ru-RU" dirty="0" smtClean="0"/>
              <a:t>- общеучебные</a:t>
            </a:r>
          </a:p>
          <a:p>
            <a:r>
              <a:rPr lang="ru-RU" dirty="0" smtClean="0"/>
              <a:t>- логические</a:t>
            </a:r>
          </a:p>
          <a:p>
            <a:r>
              <a:rPr lang="ru-RU" dirty="0" smtClean="0"/>
              <a:t>-действия постановки и решения проблем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228599"/>
          <a:ext cx="8610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8243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Вид действий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 деления</a:t>
                      </a:r>
                      <a:r>
                        <a:rPr lang="ru-RU" baseline="0" dirty="0" smtClean="0"/>
                        <a:t> на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Задание</a:t>
                      </a:r>
                      <a:endParaRPr lang="ru-RU" dirty="0"/>
                    </a:p>
                  </a:txBody>
                  <a:tcPr/>
                </a:tc>
              </a:tr>
              <a:tr h="1531022">
                <a:tc rowSpan="3">
                  <a:txBody>
                    <a:bodyPr/>
                    <a:lstStyle/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необходимой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Карточки со словами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</a:t>
                      </a:r>
                      <a:r>
                        <a:rPr lang="ru-RU" baseline="0" dirty="0" smtClean="0"/>
                        <a:t> предложение из предложенных слов</a:t>
                      </a:r>
                      <a:endParaRPr lang="ru-RU" dirty="0"/>
                    </a:p>
                  </a:txBody>
                  <a:tcPr/>
                </a:tc>
              </a:tr>
              <a:tr h="15310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выделение необходимой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«ед.ч. и мн.ч.»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Определить количество</a:t>
                      </a:r>
                      <a:r>
                        <a:rPr lang="ru-RU" baseline="0" dirty="0" smtClean="0"/>
                        <a:t> конструкций в ед. ч. и во мн. ч.</a:t>
                      </a:r>
                    </a:p>
                  </a:txBody>
                  <a:tcPr/>
                </a:tc>
              </a:tr>
              <a:tr h="1884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 языковых средств в соответствии с ситуацией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«Поговорим?»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 </a:t>
                      </a:r>
                    </a:p>
                    <a:p>
                      <a:r>
                        <a:rPr lang="ru-RU" dirty="0" smtClean="0"/>
                        <a:t>мини-диалог</a:t>
                      </a:r>
                      <a:endParaRPr lang="ru-RU" dirty="0"/>
                    </a:p>
                  </a:txBody>
                  <a:tcPr/>
                </a:tc>
              </a:tr>
              <a:tr h="4776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4800" y="228600"/>
          <a:ext cx="8610600" cy="6277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8243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Вид действий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Способ деления</a:t>
                      </a:r>
                      <a:r>
                        <a:rPr lang="ru-RU" sz="2000" baseline="0" dirty="0" smtClean="0"/>
                        <a:t> на группы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Задание</a:t>
                      </a:r>
                      <a:endParaRPr lang="ru-RU" sz="2800" dirty="0"/>
                    </a:p>
                  </a:txBody>
                  <a:tcPr/>
                </a:tc>
              </a:tr>
              <a:tr h="1531022">
                <a:tc rowSpan="3">
                  <a:txBody>
                    <a:bodyPr/>
                    <a:lstStyle/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</a:p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необходимой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Карточки со словами</a:t>
                      </a:r>
                      <a:r>
                        <a:rPr lang="ru-RU" b="0" baseline="0" dirty="0" smtClean="0"/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</a:t>
                      </a:r>
                      <a:r>
                        <a:rPr lang="ru-RU" baseline="0" dirty="0" smtClean="0"/>
                        <a:t> предложение из предложенных слов</a:t>
                      </a:r>
                      <a:endParaRPr lang="ru-RU" dirty="0"/>
                    </a:p>
                  </a:txBody>
                  <a:tcPr/>
                </a:tc>
              </a:tr>
              <a:tr h="15310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выделение необходимой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«ед.ч. и мн.ч.»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Определить количество</a:t>
                      </a:r>
                      <a:r>
                        <a:rPr lang="ru-RU" baseline="0" dirty="0" smtClean="0"/>
                        <a:t> конструкций в ед. ч. и во мн. ч.</a:t>
                      </a:r>
                    </a:p>
                  </a:txBody>
                  <a:tcPr/>
                </a:tc>
              </a:tr>
              <a:tr h="1884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 языковых средств в соответствии с ситуацией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«Поговорим?»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 </a:t>
                      </a:r>
                    </a:p>
                    <a:p>
                      <a:r>
                        <a:rPr lang="ru-RU" dirty="0" smtClean="0"/>
                        <a:t>мини-диалог</a:t>
                      </a:r>
                      <a:endParaRPr lang="ru-RU" dirty="0"/>
                    </a:p>
                  </a:txBody>
                  <a:tcPr/>
                </a:tc>
              </a:tr>
              <a:tr h="47762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Картинки по запросу групповая раб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724400"/>
            <a:ext cx="1254199" cy="1078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685800"/>
          <a:ext cx="8610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1644805">
                <a:tc grid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Вид действий 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Способ деления</a:t>
                      </a:r>
                      <a:r>
                        <a:rPr lang="ru-RU" sz="2400" baseline="0" dirty="0" smtClean="0"/>
                        <a:t> на группы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Задание</a:t>
                      </a:r>
                      <a:endParaRPr lang="ru-RU" sz="3200" dirty="0"/>
                    </a:p>
                  </a:txBody>
                  <a:tcPr/>
                </a:tc>
              </a:tr>
              <a:tr h="1644805">
                <a:tc rowSpan="2">
                  <a:txBody>
                    <a:bodyPr/>
                    <a:lstStyle/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Логические</a:t>
                      </a:r>
                    </a:p>
                    <a:p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Синтез – составление целого из частей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Картинки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Собрать целую картинку</a:t>
                      </a:r>
                      <a:endParaRPr lang="ru-RU" dirty="0"/>
                    </a:p>
                  </a:txBody>
                  <a:tcPr/>
                </a:tc>
              </a:tr>
              <a:tr h="17395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объектов с целью выделения признаков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Найди «меня»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Определить «+» и «-» формы грамматической конструкции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Картинки по запросу групповая раб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819400"/>
            <a:ext cx="128587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«+»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AutoNum type="arabicParenR"/>
            </a:pP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arenR"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благоприятная для учения доверительная, эмоционально-положительная атмосфера в классе;</a:t>
            </a:r>
          </a:p>
          <a:p>
            <a:pPr marL="514350" indent="-514350" algn="ctr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2) решается проблема стеснительности, скованности некоторых учащихся   </a:t>
            </a:r>
          </a:p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повышению коммуникативной и познавательной мотивации </a:t>
            </a:r>
          </a:p>
          <a:p>
            <a:pPr lvl="0" algn="ctr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3) обеспечивает постоянное, непрерывное речевое взаимодействие учеников</a:t>
            </a:r>
          </a:p>
          <a:p>
            <a:pPr lvl="0" algn="ctr">
              <a:buNone/>
            </a:pP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4) учит самостоятельности - каждый становится ответственным за определенную часть общего задания, которую, кроме него самого, никто уже не сделает</a:t>
            </a:r>
          </a:p>
          <a:p>
            <a:pPr algn="ctr">
              <a:buNone/>
            </a:pPr>
            <a:r>
              <a:rPr lang="ru-RU" b="1" i="1" dirty="0" smtClean="0"/>
              <a:t>   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4385368" y="2777432"/>
            <a:ext cx="297063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2971800" cy="56356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Выводы: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групповое взаимодействие на уроке ИЯ - это:</a:t>
            </a:r>
          </a:p>
          <a:p>
            <a:pPr>
              <a:buFontTx/>
              <a:buChar char="-"/>
            </a:pPr>
            <a:r>
              <a:rPr lang="ru-RU" b="1" i="1" dirty="0" smtClean="0"/>
              <a:t>реализация принципа активности в обучении;</a:t>
            </a:r>
          </a:p>
          <a:p>
            <a:pPr>
              <a:buFontTx/>
              <a:buChar char="-"/>
            </a:pPr>
            <a:r>
              <a:rPr lang="ru-RU" b="1" i="1" dirty="0" smtClean="0"/>
              <a:t>один из факторов развивающего обучения;</a:t>
            </a:r>
          </a:p>
          <a:p>
            <a:pPr>
              <a:buFontTx/>
              <a:buChar char="-"/>
            </a:pPr>
            <a:r>
              <a:rPr lang="ru-RU" b="1" i="1" dirty="0" smtClean="0"/>
              <a:t>интерактивная форма обучения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282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Организация групповой работы на уроке английского языка и её роль в формировании познавательных УУД</vt:lpstr>
      <vt:lpstr>Познавательные универсальные учебные действия включают в себя: </vt:lpstr>
      <vt:lpstr>Слайд 3</vt:lpstr>
      <vt:lpstr>Слайд 4</vt:lpstr>
      <vt:lpstr>Основные «+» групповой работы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групповой работы на уроке английского языка и её роль в формировании познавательных УУД</dc:title>
  <dc:creator>Natalia Shelevaya</dc:creator>
  <cp:lastModifiedBy>Admin</cp:lastModifiedBy>
  <cp:revision>19</cp:revision>
  <dcterms:created xsi:type="dcterms:W3CDTF">2016-11-01T16:55:49Z</dcterms:created>
  <dcterms:modified xsi:type="dcterms:W3CDTF">2019-12-08T13:00:21Z</dcterms:modified>
</cp:coreProperties>
</file>