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9" r:id="rId19"/>
    <p:sldId id="275" r:id="rId20"/>
    <p:sldId id="276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2" autoAdjust="0"/>
    <p:restoredTop sz="94660"/>
  </p:normalViewPr>
  <p:slideViewPr>
    <p:cSldViewPr>
      <p:cViewPr>
        <p:scale>
          <a:sx n="64" d="100"/>
          <a:sy n="64" d="100"/>
        </p:scale>
        <p:origin x="-153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B3704-17A5-4A2C-8C5D-5B445564A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AB0E5-0AF4-43E1-AB98-5079A8205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86450" y="320675"/>
            <a:ext cx="1809750" cy="61356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0675"/>
            <a:ext cx="5276850" cy="61356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B6AFB-74D5-4A9E-9368-D8A0AE7F8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C0D3-7A7F-47C3-8648-A3A183D58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1F8D2-0251-4451-BAC1-C9B99A62D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9725"/>
            <a:ext cx="3543300" cy="4846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52900" y="1609725"/>
            <a:ext cx="3543300" cy="4846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09BC-6BB6-4A2D-9602-28E30D8E9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FF863-5713-434A-9FF5-B7741E1C7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85FA-A80A-43D6-B352-FA7A15FEB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58428-5F8D-42FB-AB84-3D7B0A555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1B95A-C3C5-441E-9299-08E10B4E0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6EEE-098D-4B4E-BC88-EC6C7AE52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1029" name="Заголовок 2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0" rIns="4572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8" name="Дата 3"/>
          <p:cNvSpPr>
            <a:spLocks noGrp="1"/>
          </p:cNvSpPr>
          <p:nvPr>
            <p:ph type="dt" sz="half" idx="2"/>
          </p:nvPr>
        </p:nvSpPr>
        <p:spPr>
          <a:xfrm>
            <a:off x="4243388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eaLnBrk="1" hangingPunct="1">
              <a:defRPr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556375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hangingPunct="1">
              <a:defRPr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254750" y="6553200"/>
            <a:ext cx="587375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3ED51C2-ED6D-47B4-931D-8B24ED5F9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>
          <a:solidFill>
            <a:srgbClr val="6C6C6C"/>
          </a:solidFill>
          <a:latin typeface="+mn-lt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>
          <a:solidFill>
            <a:schemeClr val="tx1"/>
          </a:solidFill>
          <a:latin typeface="+mn-lt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>
          <a:solidFill>
            <a:srgbClr val="6C6C6C"/>
          </a:solidFill>
          <a:latin typeface="+mn-lt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>
          <a:solidFill>
            <a:schemeClr val="tx1"/>
          </a:solidFill>
          <a:latin typeface="+mn-lt"/>
        </a:defRPr>
      </a:lvl5pPr>
      <a:lvl6pPr marL="17367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>
          <a:solidFill>
            <a:schemeClr val="tx1"/>
          </a:solidFill>
          <a:latin typeface="+mn-lt"/>
        </a:defRPr>
      </a:lvl6pPr>
      <a:lvl7pPr marL="21939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>
          <a:solidFill>
            <a:schemeClr val="tx1"/>
          </a:solidFill>
          <a:latin typeface="+mn-lt"/>
        </a:defRPr>
      </a:lvl7pPr>
      <a:lvl8pPr marL="26511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>
          <a:solidFill>
            <a:schemeClr val="tx1"/>
          </a:solidFill>
          <a:latin typeface="+mn-lt"/>
        </a:defRPr>
      </a:lvl8pPr>
      <a:lvl9pPr marL="31083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4800"/>
            <a:ext cx="8153400" cy="13747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/>
              <a:t>КЕЙС-МЕТОД</a:t>
            </a:r>
            <a:br>
              <a:rPr lang="ru-RU" sz="2800" dirty="0"/>
            </a:br>
            <a:endParaRPr lang="ru-RU" sz="2800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00200"/>
            <a:ext cx="8153400" cy="4572000"/>
          </a:xfrm>
        </p:spPr>
        <p:txBody>
          <a:bodyPr lIns="45720" tIns="0" rIns="45720" bIns="0"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200" dirty="0" smtClean="0"/>
              <a:t>(</a:t>
            </a:r>
            <a:r>
              <a:rPr lang="ru-RU" sz="3200" i="1" dirty="0" smtClean="0"/>
              <a:t>метод конкретных ситуаций, конкретного примера, ситуационный анализ,  методика ситуационного обучения, </a:t>
            </a:r>
            <a:r>
              <a:rPr lang="en-US" sz="3200" dirty="0" smtClean="0"/>
              <a:t>case</a:t>
            </a:r>
            <a:r>
              <a:rPr lang="ru-RU" sz="3200" dirty="0" smtClean="0"/>
              <a:t>-</a:t>
            </a:r>
            <a:r>
              <a:rPr lang="en-US" sz="3200" dirty="0" smtClean="0"/>
              <a:t>study</a:t>
            </a:r>
            <a:r>
              <a:rPr lang="ru-RU" sz="3200" i="1" dirty="0" smtClean="0"/>
              <a:t> (</a:t>
            </a:r>
            <a:r>
              <a:rPr lang="ru-RU" sz="3200" i="1" dirty="0" err="1" smtClean="0"/>
              <a:t>кейс-стади</a:t>
            </a:r>
            <a:r>
              <a:rPr lang="ru-RU" sz="3200" i="1" dirty="0" smtClean="0"/>
              <a:t>)</a:t>
            </a:r>
            <a:r>
              <a:rPr lang="ru-RU" sz="2200" dirty="0" smtClean="0"/>
              <a:t> </a:t>
            </a:r>
            <a:endParaRPr lang="en-US" sz="22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endParaRPr lang="ru-RU" sz="22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22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200" dirty="0" smtClean="0"/>
              <a:t>Карпинская Вера Вячеславовна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ru-RU" sz="2200" dirty="0" smtClean="0"/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200" dirty="0" smtClean="0"/>
              <a:t>Учитель английского языка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200" dirty="0" smtClean="0"/>
              <a:t>ГБОУ школа №53 Приморского района Санкт-Петербурга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2200" smtClean="0"/>
              <a:t>2019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Суть метода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   студентам предлагается осмыслить реальную жизненную или производственную ситуацию, описание которой одновременно отражает не только какую-либо практическую, конкретную проблему, но и актуализирует определенный комплекс знаний, необходимых при разрешении данной проблемы. При этом сама проблема не имеет однозначных решений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Обучение на основе кейс-метода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– это целенаправленный процесс формирования умений и навыков принятия решений, построенный на всестороннем индивидуальном и групповом анализе и моделировании конкретных ситуаций с последующим обсуждением во время открытых дискуссий сущности и путей преодоления содержащихся в ситуации проблем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1" name="Rectangle 13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rgbClr val="000000"/>
                </a:solidFill>
              </a:rPr>
              <a:t>Кейс-метод как система методов</a:t>
            </a:r>
            <a:r>
              <a:rPr lang="ru-RU" sz="36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/>
            </a:r>
            <a:br>
              <a:rPr lang="ru-RU" sz="36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</a:br>
            <a:endParaRPr lang="ru-RU" sz="3600" kern="1200" cap="all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</p:txBody>
      </p:sp>
      <p:graphicFrame>
        <p:nvGraphicFramePr>
          <p:cNvPr id="19502" name="Group 46"/>
          <p:cNvGraphicFramePr>
            <a:graphicFrameLocks noGrp="1"/>
          </p:cNvGraphicFramePr>
          <p:nvPr>
            <p:ph type="tbl" idx="4294967295"/>
          </p:nvPr>
        </p:nvGraphicFramePr>
        <p:xfrm>
          <a:off x="457200" y="977900"/>
          <a:ext cx="7772400" cy="5685156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методов, интегрированных в кейс-метод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Моделирование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Построение моделей ситуации и способов ее решения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Системный анализ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Системное представление и анализ ситуации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Мысленный эксперимент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Выявление сущности ситуации и путей ее решения посредством мысленного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преобразования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описания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Подготовка текста, описывающего ситуацию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Проблемный метод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и представление проблемы, лежащей в основе ситуации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 классификации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упорядоченных перечней свойств, сторон, составляющих ситуацию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Представление вариантов поведения  участников ситуации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Мозговая атака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Генерирование идей относительно ситуации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Дискуссия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Обмен идеями, позициями, подходами по поводу проблемы и путей ее решения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0" name="Rectangle 135"/>
          <p:cNvSpPr>
            <a:spLocks noChangeArrowheads="1"/>
          </p:cNvSpPr>
          <p:nvPr/>
        </p:nvSpPr>
        <p:spPr bwMode="auto">
          <a:xfrm>
            <a:off x="5791200" y="10414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Пять ключевых признаков, по которым идентифицируют проблемную ситуацию как  кейс: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i="1" smtClean="0"/>
              <a:t>1. Источник</a:t>
            </a:r>
            <a:r>
              <a:rPr lang="ru-RU" smtClean="0"/>
              <a:t>. Каждый кейс связан с людьми, которые участвовали в разрешении проблемы, и определенными обстоятельствами, в которые преподаватель с помощью кейса хочет  погрузить студента.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Пять ключевых признаков, по которым идентифицируют проблемную ситуацию как  кейс: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i="1" smtClean="0"/>
              <a:t>2. Процесс сбора данных.</a:t>
            </a:r>
            <a:r>
              <a:rPr lang="ru-RU" smtClean="0"/>
              <a:t> Студент, выступая в роли исследователя ситуации, должен собирать данные, анализировать информацию в области, которая описана в ней.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Пять ключевых признаков, по которым идентифицируют проблемную ситуацию как  кейс: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i="1" smtClean="0"/>
              <a:t>3. Содержание.</a:t>
            </a:r>
            <a:r>
              <a:rPr lang="ru-RU" smtClean="0"/>
              <a:t> Структура, содержание, тип и форма представления кейса варьируются в зависимости от целей обучения.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Пять ключевых признаков, по которым идентифицируют проблемную ситуацию как  кейс: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i="1" smtClean="0"/>
              <a:t>4. Апробация  в аудитории. </a:t>
            </a:r>
            <a:r>
              <a:rPr lang="ru-RU" smtClean="0"/>
              <a:t>Кейс должен пройти проверку в аудитории. Заключительная оценка качества кейса определяет  область и возможности  его применения.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Пять ключевых признаков, по которым идентифицируют проблемную ситуацию как  кейс: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mtClean="0"/>
              <a:t>5.  </a:t>
            </a:r>
            <a:r>
              <a:rPr lang="ru-RU" i="1" smtClean="0"/>
              <a:t>Процесс старения </a:t>
            </a:r>
            <a:r>
              <a:rPr lang="ru-RU" smtClean="0"/>
              <a:t>– со временем многие кейсы  устаревают и требуют модернизации или модификации.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Требования к кейсу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должны быть четко поставленные дидактические цели и адекватный им уровень трудности и полноты, позволяющий студенту выделить из представленных избыточных материалов  необходимые, достаточные и достоверные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Требования к кейсу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должен быть актуальным, содержать типичные правдоподобные разрешимые ситуации, иллюстрировать  различные аспекты реальной жизни, экономики, производства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КЕЙС-МЕТОД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обеспечивает  готовность  будущих специалистов к решению практических задач и реальных ситуаций, как по конкретным дисциплинам, так и по отдельным видам  профессиональной 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Требования к кейсу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ru-RU" sz="2400" smtClean="0">
                <a:solidFill>
                  <a:schemeClr val="tx1"/>
                </a:solidFill>
              </a:rPr>
              <a:t>должен</a:t>
            </a:r>
          </a:p>
          <a:p>
            <a:pPr lvl="1" eaLnBrk="1" hangingPunct="1"/>
            <a:r>
              <a:rPr lang="ru-RU" sz="2400" smtClean="0">
                <a:solidFill>
                  <a:schemeClr val="tx1"/>
                </a:solidFill>
              </a:rPr>
              <a:t>иметь способность к росту и развитию ситуации;</a:t>
            </a:r>
          </a:p>
          <a:p>
            <a:pPr lvl="1" eaLnBrk="1" hangingPunct="1"/>
            <a:r>
              <a:rPr lang="ru-RU" sz="2400" smtClean="0">
                <a:solidFill>
                  <a:schemeClr val="tx1"/>
                </a:solidFill>
              </a:rPr>
              <a:t> не устаревать слишком быстро;</a:t>
            </a:r>
          </a:p>
          <a:p>
            <a:pPr lvl="1" eaLnBrk="1" hangingPunct="1"/>
            <a:r>
              <a:rPr lang="ru-RU" sz="2400" smtClean="0">
                <a:solidFill>
                  <a:schemeClr val="tx1"/>
                </a:solidFill>
              </a:rPr>
              <a:t> отражать региональную (национальную) специфику;</a:t>
            </a:r>
          </a:p>
          <a:p>
            <a:pPr lvl="1" eaLnBrk="1" hangingPunct="1"/>
            <a:r>
              <a:rPr lang="ru-RU" sz="2400" smtClean="0">
                <a:solidFill>
                  <a:schemeClr val="tx1"/>
                </a:solidFill>
              </a:rPr>
              <a:t> развивать аналитическое мышление студентов, необходимое для выявления проблемы, ее формулировки и принятия решения;</a:t>
            </a:r>
          </a:p>
          <a:p>
            <a:pPr lvl="1" eaLnBrk="1" hangingPunct="1"/>
            <a:r>
              <a:rPr lang="ru-RU" sz="2400" smtClean="0">
                <a:solidFill>
                  <a:schemeClr val="tx1"/>
                </a:solidFill>
              </a:rPr>
              <a:t>инициировать  дискуссию.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685800" y="304800"/>
            <a:ext cx="7772400" cy="1524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endParaRPr lang="ru-RU" sz="4200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22531" name="Подзаголовок 5"/>
          <p:cNvSpPr>
            <a:spLocks noGrp="1"/>
          </p:cNvSpPr>
          <p:nvPr>
            <p:ph type="subTitle" idx="4294967295"/>
          </p:nvPr>
        </p:nvSpPr>
        <p:spPr>
          <a:xfrm>
            <a:off x="533400" y="381000"/>
            <a:ext cx="6629400" cy="6172200"/>
          </a:xfrm>
        </p:spPr>
        <p:txBody>
          <a:bodyPr lIns="45720" tIns="0" rIns="45720" bIns="0"/>
          <a:lstStyle/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100" smtClean="0"/>
              <a:t>  </a:t>
            </a:r>
            <a:r>
              <a:rPr lang="ru-RU" sz="1200" smtClean="0"/>
              <a:t>Подведение итогов занятия 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(Преподаватель) _ _ _ _ _  _ _ _ _ _ _ _ _ _ _ _ _ _ _ _ _ _ _ _ _ _ _ </a:t>
            </a:r>
            <a:r>
              <a:rPr lang="ru-RU" sz="1200" b="1" smtClean="0"/>
              <a:t>8</a:t>
            </a:r>
            <a:r>
              <a:rPr lang="ru-RU" sz="1200" smtClean="0"/>
              <a:t> </a:t>
            </a:r>
            <a:r>
              <a:rPr lang="ru-RU" sz="1200" b="1" smtClean="0"/>
              <a:t>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 Выработка оптимального</a:t>
            </a:r>
            <a:r>
              <a:rPr lang="ru-RU" sz="1200" b="1" smtClean="0"/>
              <a:t> 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решения на основе  групповых  проектов</a:t>
            </a:r>
            <a:r>
              <a:rPr lang="ru-RU" sz="1200" b="1" smtClean="0"/>
              <a:t> 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(Студенты, Преподаватель) _ _ _ _ _ _ _ _ _ _ _ _ _ _ - _ _ _ _ _ _ </a:t>
            </a:r>
            <a:r>
              <a:rPr lang="ru-RU" sz="1200" b="1" smtClean="0"/>
              <a:t>7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Общая дискуссия.</a:t>
            </a:r>
            <a:r>
              <a:rPr lang="ru-RU" sz="1200" b="1" smtClean="0"/>
              <a:t> </a:t>
            </a:r>
            <a:r>
              <a:rPr lang="ru-RU" sz="1200" smtClean="0"/>
              <a:t>Выступления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от групп с формулировкой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коллективного решения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(Выступающий, Студенты) _ _ _ _ _ _ _ _ _ _ _ _ _ _ _ _ _ _ _ _ </a:t>
            </a:r>
            <a:r>
              <a:rPr lang="ru-RU" sz="1200" b="1" smtClean="0"/>
              <a:t>6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Внутригрупповая дискуссия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по выработке  коллективного решения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на основании индивидуальных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(Лидер, Студенты)  </a:t>
            </a:r>
            <a:r>
              <a:rPr lang="ru-RU" sz="1200" b="1" smtClean="0"/>
              <a:t> _ _ _ _ _ _ _ _ _ _ _ _ _ _ _ _ _ _ _ _ _ _ _ _ 5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Индивидуальный анализ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ситуации каждым   студентом, разработка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индивидуальных решений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(Студенты) _ _ _ _ _ _ _ _ _ _ _ _ _ _ _ _ _ _ _ _ _ _ _ _ _ _ _ _ </a:t>
            </a:r>
            <a:r>
              <a:rPr lang="ru-RU" sz="1200" b="1" smtClean="0"/>
              <a:t>4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Распределение студентов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по малым группам (Преподаватель).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Выявление лидера группы (Студенты) _ _ _ _ _ _ _ _ _ _ _ </a:t>
            </a:r>
            <a:r>
              <a:rPr lang="ru-RU" sz="1200" b="1" smtClean="0"/>
              <a:t>3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 Введение в кейс-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технологию: цели, план,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правила, регламент, предполагаемый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результат (Преподаватель). _ _ _ _ _ _ _ _ _ _ _ _ _ _ _ _ _ </a:t>
            </a:r>
            <a:r>
              <a:rPr lang="ru-RU" sz="1200" b="1" smtClean="0"/>
              <a:t>2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b="1" smtClean="0"/>
              <a:t>  </a:t>
            </a:r>
            <a:r>
              <a:rPr lang="ru-RU" sz="1200" smtClean="0"/>
              <a:t>Поиск, разработка и описание ситуации.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Подготовка кейса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(Преподаватель)</a:t>
            </a:r>
            <a:r>
              <a:rPr lang="ru-RU" sz="1200" b="1" smtClean="0"/>
              <a:t> _ _ _ _ _ _ _ _ _ _ _ _ _ _ _ _ _ _ _ _ _ _ _ 1 этап</a:t>
            </a:r>
            <a:endParaRPr lang="ru-RU" sz="1200" smtClean="0"/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1200" smtClean="0"/>
              <a:t> 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2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-222250" y="387350"/>
            <a:ext cx="7772400" cy="1470025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200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ПРЕПОДАВАТЕЛЬ</a:t>
            </a:r>
          </a:p>
        </p:txBody>
      </p:sp>
      <p:sp>
        <p:nvSpPr>
          <p:cNvPr id="2355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47800" y="1905000"/>
            <a:ext cx="6400800" cy="4419600"/>
          </a:xfrm>
        </p:spPr>
        <p:txBody>
          <a:bodyPr lIns="45720" tIns="0" rIns="45720" bIns="0"/>
          <a:lstStyle/>
          <a:p>
            <a:pPr marL="0" indent="0" eaLnBrk="1" hangingPunct="1">
              <a:buFont typeface="Arial" charset="0"/>
              <a:buChar char="•"/>
            </a:pPr>
            <a:r>
              <a:rPr lang="ru-RU" sz="2400" smtClean="0"/>
              <a:t>Описание  конкретной ситуации 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400" smtClean="0"/>
              <a:t>Подготовка  кейса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400" smtClean="0"/>
              <a:t>Сбор информации из различных источников    по теме</a:t>
            </a:r>
          </a:p>
          <a:p>
            <a:pPr marL="0" indent="0" eaLnBrk="1" hangingPunct="1">
              <a:buFont typeface="Arial" charset="0"/>
              <a:buChar char="•"/>
            </a:pPr>
            <a:r>
              <a:rPr lang="ru-RU" sz="2400" smtClean="0"/>
              <a:t>Обработка  и структурирование информации</a:t>
            </a:r>
          </a:p>
          <a:p>
            <a:pPr marL="0" indent="0" eaLnBrk="1">
              <a:buFont typeface="Arial" charset="0"/>
              <a:buChar char="•"/>
            </a:pPr>
            <a:r>
              <a:rPr lang="ru-RU" sz="2400" smtClean="0"/>
              <a:t>Подготовка учебного пространства</a:t>
            </a:r>
          </a:p>
          <a:p>
            <a:pPr marL="0" indent="0" eaLnBrk="1">
              <a:buFont typeface="Arial" charset="0"/>
              <a:buChar char="•"/>
            </a:pPr>
            <a:r>
              <a:rPr lang="ru-RU" sz="2400" smtClean="0"/>
              <a:t>для обучения</a:t>
            </a:r>
          </a:p>
          <a:p>
            <a:pPr marL="0" indent="0" eaLnBrk="1">
              <a:buFont typeface="Arial" charset="0"/>
              <a:buChar char="•"/>
            </a:pPr>
            <a:r>
              <a:rPr lang="ru-RU" sz="2400" smtClean="0"/>
              <a:t>Управление   работой студентов, подведение итогов</a:t>
            </a:r>
          </a:p>
          <a:p>
            <a:pPr marL="0" indent="0" eaLnBrk="1" hangingPunct="1">
              <a:buFont typeface="Arial" charset="0"/>
              <a:buChar char="•"/>
            </a:pPr>
            <a:endParaRPr lang="ru-RU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>Студенты</a:t>
            </a:r>
            <a:b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</a:br>
            <a:endParaRPr lang="ru-RU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Изучение теоретического </a:t>
            </a:r>
          </a:p>
          <a:p>
            <a:pPr eaLnBrk="1" hangingPunct="1"/>
            <a:r>
              <a:rPr lang="ru-RU" smtClean="0"/>
              <a:t>материала</a:t>
            </a:r>
          </a:p>
          <a:p>
            <a:pPr eaLnBrk="1" hangingPunct="1"/>
            <a:r>
              <a:rPr lang="ru-RU" smtClean="0"/>
              <a:t>Изучение и анализ ситуации </a:t>
            </a:r>
          </a:p>
          <a:p>
            <a:pPr eaLnBrk="1" hangingPunct="1"/>
            <a:r>
              <a:rPr lang="ru-RU" smtClean="0"/>
              <a:t>Обсуждение полученных</a:t>
            </a:r>
          </a:p>
          <a:p>
            <a:pPr eaLnBrk="1" hangingPunct="1"/>
            <a:r>
              <a:rPr lang="ru-RU" smtClean="0"/>
              <a:t>материалов в малых группах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>Студенты и          </a:t>
            </a:r>
            <a:b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</a:b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>преподаватель </a:t>
            </a:r>
            <a:endParaRPr lang="ru-RU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2316163"/>
            <a:ext cx="7239000" cy="4135437"/>
          </a:xfrm>
        </p:spPr>
        <p:txBody>
          <a:bodyPr/>
          <a:lstStyle/>
          <a:p>
            <a:pPr eaLnBrk="1" hangingPunct="1"/>
            <a:r>
              <a:rPr lang="ru-RU" smtClean="0"/>
              <a:t>Обсуждение результатов работы с кейсом. Выводы.</a:t>
            </a:r>
          </a:p>
          <a:p>
            <a:pPr eaLnBrk="1" hangingPunct="1"/>
            <a:r>
              <a:rPr lang="ru-RU" smtClean="0"/>
              <a:t>Предложения для принятия производственного решения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/>
            </a:r>
            <a:b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</a:b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>КЕЙС- МЕТОД    УЧИТ</a:t>
            </a:r>
            <a:b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</a:br>
            <a:endParaRPr lang="ru-RU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МЫСЛИТЬ, РАССУЖДАТЬ ПО-НОВОМУ</a:t>
            </a:r>
          </a:p>
          <a:p>
            <a:pPr eaLnBrk="1" hangingPunct="1"/>
            <a:r>
              <a:rPr lang="ru-RU" sz="2800" smtClean="0"/>
              <a:t>АНАЛИЗРОВАТЬ, ПРОГНОЗИРОВАТЬ</a:t>
            </a:r>
          </a:p>
          <a:p>
            <a:pPr eaLnBrk="1" hangingPunct="1"/>
            <a:r>
              <a:rPr lang="ru-RU" sz="2800" smtClean="0"/>
              <a:t>СПОРИТЬ</a:t>
            </a:r>
          </a:p>
          <a:p>
            <a:pPr eaLnBrk="1" hangingPunct="1"/>
            <a:r>
              <a:rPr lang="ru-RU" sz="2800" smtClean="0"/>
              <a:t>ОТСТАИВАТЬ РЕШЕНИЯ </a:t>
            </a:r>
          </a:p>
          <a:p>
            <a:pPr eaLnBrk="1" hangingPunct="1"/>
            <a:r>
              <a:rPr lang="ru-RU" sz="2800" smtClean="0"/>
              <a:t>ВЫБИРАТЬ, ОБОСНОВЫВАТЬ</a:t>
            </a:r>
          </a:p>
          <a:p>
            <a:pPr eaLnBrk="1" hangingPunct="1"/>
            <a:r>
              <a:rPr lang="ru-RU" sz="2800" smtClean="0"/>
              <a:t>ВЗАИМОДЕЙСТВОВАТЬ</a:t>
            </a:r>
          </a:p>
          <a:p>
            <a:pPr eaLnBrk="1" hangingPunct="1"/>
            <a:r>
              <a:rPr lang="ru-RU" sz="2800" smtClean="0"/>
              <a:t>УПРАВЛЯТЬ СВОИМ ВРЕМЕНЕМ</a:t>
            </a:r>
          </a:p>
          <a:p>
            <a:pPr eaLnBrk="1" hangingPunct="1"/>
            <a:r>
              <a:rPr lang="ru-RU" sz="2800" smtClean="0"/>
              <a:t>БЫТЬ НАСТОЙЧИВЫМ, ПОСЛЕДОВАТЕЛЬНЫМ</a:t>
            </a:r>
          </a:p>
          <a:p>
            <a:pPr eaLnBrk="1" hangingPunct="1"/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Заголовок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12725" y="317500"/>
            <a:ext cx="7493000" cy="1150938"/>
          </a:xfrm>
          <a:noFill/>
        </p:spPr>
      </p:pic>
      <p:sp>
        <p:nvSpPr>
          <p:cNvPr id="27651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КРУГОЗОР</a:t>
            </a:r>
          </a:p>
          <a:p>
            <a:pPr eaLnBrk="1" hangingPunct="1"/>
            <a:r>
              <a:rPr lang="ru-RU" smtClean="0"/>
              <a:t>ТВОРЧЕСКИЙ ПОТЕНЦИАЛ</a:t>
            </a:r>
          </a:p>
          <a:p>
            <a:pPr eaLnBrk="1" hangingPunct="1"/>
            <a:r>
              <a:rPr lang="ru-RU" smtClean="0"/>
              <a:t>МАСТЕРСТВО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ФОРМИРУЕТ ОПЫТ РАБОТЫ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 ИСТОЧНИКАМИ ИНФОРМАЦИИ</a:t>
            </a:r>
          </a:p>
          <a:p>
            <a:pPr eaLnBrk="1" hangingPunct="1"/>
            <a:r>
              <a:rPr lang="ru-RU" smtClean="0"/>
              <a:t>С УМО</a:t>
            </a:r>
          </a:p>
          <a:p>
            <a:pPr eaLnBrk="1" hangingPunct="1"/>
            <a:r>
              <a:rPr lang="ru-RU" smtClean="0"/>
              <a:t>В МАЛЫХ ГРУППАХ</a:t>
            </a:r>
          </a:p>
          <a:p>
            <a:pPr eaLnBrk="1" hangingPunct="1"/>
            <a:r>
              <a:rPr lang="ru-RU" smtClean="0"/>
              <a:t>В РАЗНЫХ СИТУАЦИЯХ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ОБЕСПЕЧИВАЕТ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kern="1200" dirty="0"/>
              <a:t>     МАКСИМАЛЬНУЮ  САМОСТОЯТЕЛЬНОСТЬ  РАБОТЫ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kern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>Технология  обучения по кейс–методу</a:t>
            </a: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  <a:t/>
            </a:r>
            <a:b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tx2"/>
                </a:solidFill>
              </a:rPr>
            </a:br>
            <a:endParaRPr lang="ru-RU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</a:endParaRPr>
          </a:p>
        </p:txBody>
      </p:sp>
      <p:graphicFrame>
        <p:nvGraphicFramePr>
          <p:cNvPr id="36887" name="Group 23"/>
          <p:cNvGraphicFramePr>
            <a:graphicFrameLocks noGrp="1"/>
          </p:cNvGraphicFramePr>
          <p:nvPr/>
        </p:nvGraphicFramePr>
        <p:xfrm>
          <a:off x="838200" y="838200"/>
          <a:ext cx="6888163" cy="5639024"/>
        </p:xfrm>
        <a:graphic>
          <a:graphicData uri="http://schemas.openxmlformats.org/drawingml/2006/table">
            <a:tbl>
              <a:tblPr/>
              <a:tblGrid>
                <a:gridCol w="1592263"/>
                <a:gridCol w="2797175"/>
                <a:gridCol w="2498725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работы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преподавателя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студентов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начала занятий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7462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кейса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7462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списка необходимой для усвоения учебной темы литературы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7462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сценария занятия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4763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кейса.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4763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литературы.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4763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подготовка.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 время занятий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539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предварительного обсуждения содержания кейса.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539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Руководство групповой работой.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539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итогового обсуждения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666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Изучение дополнительной информации для овладения материалом учебной темы и выполнения задания (нахождение решения).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666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Представление и отстаивание своего варианта решения задания.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666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Выслушивание точек зрения других участников.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занятий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65100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работ студентов.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>
                          <a:tab pos="193675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 выполнения практической части задания.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798" marR="64798" marT="64798" marB="6479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метод позволяет: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активизировать теоретические знания и практический опыт студентов;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развивать умения  высказывать мысли, идеи, предложения;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выслушивать альтернативную точку зрения и аргументировать свою;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проявлять и совершенствовать аналитические и оценочные навыки, готовность работать в команде;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способствовать видению неоднозначности решения проблем в реальной жизни и т.п.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Заголовок 3"/>
          <p:cNvPicPr>
            <a:picLocks noGrp="1" noChangeArrowheads="1"/>
          </p:cNvPicPr>
          <p:nvPr>
            <p:ph type="ctrTitle" idx="4294967295"/>
          </p:nvPr>
        </p:nvPicPr>
        <p:blipFill>
          <a:blip r:embed="rId2">
            <a:lum contrast="64000"/>
          </a:blip>
          <a:srcRect/>
          <a:stretch>
            <a:fillRect/>
          </a:stretch>
        </p:blipFill>
        <p:spPr>
          <a:xfrm>
            <a:off x="304800" y="228600"/>
            <a:ext cx="8004175" cy="1481138"/>
          </a:xfrm>
          <a:noFill/>
        </p:spPr>
      </p:pic>
      <p:sp>
        <p:nvSpPr>
          <p:cNvPr id="31747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0" y="1752600"/>
            <a:ext cx="8077200" cy="4800600"/>
          </a:xfrm>
        </p:spPr>
        <p:txBody>
          <a:bodyPr lIns="45720" tIns="0" rIns="45720" bIns="0"/>
          <a:lstStyle/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Нормативно-методические материалы и документы по теме кейса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Список используемых источников информации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 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Наглядный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Графический, табличный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описательный материал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Схемы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Проекты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Опорные конспекты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Тезисы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Таблицы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Образцы заполнения записей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100" smtClean="0"/>
              <a:t>Графики и т.д.</a:t>
            </a:r>
          </a:p>
          <a:p>
            <a:pPr marL="0" indent="0" algn="r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КЕЙС-МЕТОД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Кейс </a:t>
            </a:r>
            <a:r>
              <a:rPr lang="ru-RU" smtClean="0">
                <a:sym typeface="Symbol" pitchFamily="18" charset="2"/>
              </a:rPr>
              <a:t></a:t>
            </a:r>
            <a:r>
              <a:rPr lang="ru-RU" smtClean="0"/>
              <a:t> это события, реально произошедшие в той или иной сфере деятельности и описанные авторами для того, чтобы спровоцировать дискуссию в учебной аудитории, «сподвигнуть»  к обсуждению и анализу ситуации и принятию решения.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КЕЙС-МЕТОД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Кейс </a:t>
            </a:r>
            <a:r>
              <a:rPr lang="ru-RU" smtClean="0">
                <a:sym typeface="Symbol" pitchFamily="18" charset="2"/>
              </a:rPr>
              <a:t></a:t>
            </a:r>
            <a:r>
              <a:rPr lang="ru-RU" smtClean="0"/>
              <a:t> не просто правдивое описание событий, а единый информационный комплекс, позволяющей понять ситуацию, провести  дискуссию, привязывая студентов к реальным фактам и моделируя проблему, с которой в дальнейшем придется столкнуться на практике.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КЕЙС-МЕТОД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Кейс </a:t>
            </a:r>
            <a:r>
              <a:rPr lang="ru-RU" smtClean="0">
                <a:sym typeface="Symbol" pitchFamily="18" charset="2"/>
              </a:rPr>
              <a:t></a:t>
            </a:r>
            <a:r>
              <a:rPr lang="ru-RU" smtClean="0"/>
              <a:t> это конкретная практическая ситуация, рассказывающая о случае, событии (или последовательности событий), в котором можно обнаружить достаточно проблем, описывающая  реальных людей в момент принятия важного решения, сталкивающихся с необходимостью предпринимать какие-то действия и нести ответственность за последствия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ВИДЫ СИТУАЦИЙ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i="1" kern="1200" dirty="0"/>
              <a:t>Ситуация-проблема, </a:t>
            </a:r>
            <a:r>
              <a:rPr lang="ru-RU" sz="2800" kern="1200" dirty="0"/>
              <a:t>прототип которой </a:t>
            </a:r>
            <a:r>
              <a:rPr lang="ru-RU" sz="2800" i="1" kern="1200" dirty="0"/>
              <a:t>–</a:t>
            </a:r>
            <a:r>
              <a:rPr lang="ru-RU" sz="2800" kern="1200" dirty="0"/>
              <a:t> реальная проблема,  требующая оперативного решения. С помощью подобной ситуации можно вырабатывать умения по поиску оптимального решения.</a:t>
            </a:r>
            <a:endParaRPr lang="ru-RU" sz="2800" i="1" kern="12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i="1" kern="1200" dirty="0"/>
              <a:t>Ситуация-оценка, </a:t>
            </a:r>
            <a:r>
              <a:rPr lang="ru-RU" sz="2800" kern="1200" dirty="0"/>
              <a:t>ее</a:t>
            </a:r>
            <a:r>
              <a:rPr lang="ru-RU" sz="2800" i="1" kern="1200" dirty="0"/>
              <a:t> </a:t>
            </a:r>
            <a:r>
              <a:rPr lang="ru-RU" sz="2800" kern="1200" dirty="0"/>
              <a:t> прототип </a:t>
            </a:r>
            <a:r>
              <a:rPr lang="ru-RU" sz="2800" i="1" kern="1200" dirty="0"/>
              <a:t>– </a:t>
            </a:r>
            <a:r>
              <a:rPr lang="ru-RU" sz="2800" kern="1200" dirty="0"/>
              <a:t>реальная ситуация с готовым предполагаемым решением, которое следует оценить «правильно – неправильно» и предложить свое адекватное решение.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ВИДЫ СИТУАЦИЙ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i="1" kern="1200" dirty="0"/>
              <a:t>Ситуация-тренинг</a:t>
            </a:r>
            <a:r>
              <a:rPr lang="ru-RU" sz="2800" kern="1200" dirty="0"/>
              <a:t> – представляет собой банк стандартных или других перечисленных  ситуаций (все зависит от поставленных целей), используемых для отработки профессиональных умений. </a:t>
            </a:r>
            <a:endParaRPr lang="ru-RU" sz="2800" i="1" kern="12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i="1" kern="1200" dirty="0"/>
              <a:t>Классическая ситуация</a:t>
            </a:r>
            <a:r>
              <a:rPr lang="ru-RU" sz="2800" kern="1200" dirty="0"/>
              <a:t> – </a:t>
            </a:r>
            <a:r>
              <a:rPr lang="ru-RU" sz="2800" kern="1200" dirty="0" err="1"/>
              <a:t>ситуация</a:t>
            </a:r>
            <a:r>
              <a:rPr lang="ru-RU" sz="2800" kern="1200" dirty="0"/>
              <a:t>, взятая из литературы, практики или искусственно сконструированная, описанная по всем требованиям кейс-метода.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ВИДЫ СИТУАЦИЙ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i="1" smtClean="0"/>
              <a:t>Живая ситуация</a:t>
            </a:r>
            <a:r>
              <a:rPr lang="ru-RU" smtClean="0"/>
              <a:t> – ситуация, взятая из жизни студентов, но имеющая неизвестное для данной группы  решение, которое необходимо найти. Ситуация описывается  в той последовательности, в которой она происходила в жизни.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Изящная">
  <a:themeElements>
    <a:clrScheme name="4_Изящная 1">
      <a:dk1>
        <a:srgbClr val="000000"/>
      </a:dk1>
      <a:lt1>
        <a:srgbClr val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FFFFFF"/>
      </a:accent3>
      <a:accent4>
        <a:srgbClr val="000000"/>
      </a:accent4>
      <a:accent5>
        <a:srgbClr val="D8AFB9"/>
      </a:accent5>
      <a:accent6>
        <a:srgbClr val="9B5CA9"/>
      </a:accent6>
      <a:hlink>
        <a:srgbClr val="FFDE66"/>
      </a:hlink>
      <a:folHlink>
        <a:srgbClr val="D490C5"/>
      </a:folHlink>
    </a:clrScheme>
    <a:fontScheme name="4_Изящная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Изящная 1">
        <a:dk1>
          <a:srgbClr val="000000"/>
        </a:dk1>
        <a:lt1>
          <a:srgbClr val="FFFFFF"/>
        </a:lt1>
        <a:dk2>
          <a:srgbClr val="B13F9A"/>
        </a:dk2>
        <a:lt2>
          <a:srgbClr val="F4E7ED"/>
        </a:lt2>
        <a:accent1>
          <a:srgbClr val="B83D68"/>
        </a:accent1>
        <a:accent2>
          <a:srgbClr val="AC66BB"/>
        </a:accent2>
        <a:accent3>
          <a:srgbClr val="FFFFFF"/>
        </a:accent3>
        <a:accent4>
          <a:srgbClr val="000000"/>
        </a:accent4>
        <a:accent5>
          <a:srgbClr val="D8AFB9"/>
        </a:accent5>
        <a:accent6>
          <a:srgbClr val="9B5CA9"/>
        </a:accent6>
        <a:hlink>
          <a:srgbClr val="FFDE66"/>
        </a:hlink>
        <a:folHlink>
          <a:srgbClr val="D490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1338</Words>
  <Application>Microsoft Office PowerPoint</Application>
  <PresentationFormat>Экран (4:3)</PresentationFormat>
  <Paragraphs>175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Trebuchet MS</vt:lpstr>
      <vt:lpstr>Wingdings 2</vt:lpstr>
      <vt:lpstr>Wingdings</vt:lpstr>
      <vt:lpstr>Calibri</vt:lpstr>
      <vt:lpstr>Symbol</vt:lpstr>
      <vt:lpstr>Times New Roman</vt:lpstr>
      <vt:lpstr>4_Изящная</vt:lpstr>
      <vt:lpstr>КЕЙС-МЕТОД </vt:lpstr>
      <vt:lpstr>КЕЙС-МЕТОД</vt:lpstr>
      <vt:lpstr>метод позволяет:</vt:lpstr>
      <vt:lpstr>КЕЙС-МЕТОД</vt:lpstr>
      <vt:lpstr>КЕЙС-МЕТОД</vt:lpstr>
      <vt:lpstr>КЕЙС-МЕТОД</vt:lpstr>
      <vt:lpstr>ВИДЫ СИТУАЦИЙ</vt:lpstr>
      <vt:lpstr>ВИДЫ СИТУАЦИЙ</vt:lpstr>
      <vt:lpstr>ВИДЫ СИТУАЦИЙ</vt:lpstr>
      <vt:lpstr>Суть метода</vt:lpstr>
      <vt:lpstr>Обучение на основе кейс-метода</vt:lpstr>
      <vt:lpstr>Кейс-метод как система методов </vt:lpstr>
      <vt:lpstr>Пять ключевых признаков, по которым идентифицируют проблемную ситуацию как  кейс:</vt:lpstr>
      <vt:lpstr>Пять ключевых признаков, по которым идентифицируют проблемную ситуацию как  кейс:</vt:lpstr>
      <vt:lpstr>Пять ключевых признаков, по которым идентифицируют проблемную ситуацию как  кейс:</vt:lpstr>
      <vt:lpstr>Пять ключевых признаков, по которым идентифицируют проблемную ситуацию как  кейс:</vt:lpstr>
      <vt:lpstr>Пять ключевых признаков, по которым идентифицируют проблемную ситуацию как  кейс:</vt:lpstr>
      <vt:lpstr>Требования к кейсу</vt:lpstr>
      <vt:lpstr>Требования к кейсу</vt:lpstr>
      <vt:lpstr>Требования к кейсу</vt:lpstr>
      <vt:lpstr>Слайд 21</vt:lpstr>
      <vt:lpstr>ПРЕПОДАВАТЕЛЬ</vt:lpstr>
      <vt:lpstr>Студенты </vt:lpstr>
      <vt:lpstr>Студенты и           преподаватель </vt:lpstr>
      <vt:lpstr> КЕЙС- МЕТОД    УЧИТ </vt:lpstr>
      <vt:lpstr>Слайд 26</vt:lpstr>
      <vt:lpstr>ФОРМИРУЕТ ОПЫТ РАБОТЫ</vt:lpstr>
      <vt:lpstr>ОБЕСПЕЧИВАЕТ</vt:lpstr>
      <vt:lpstr>Технология  обучения по кейс–методу </vt:lpstr>
      <vt:lpstr>Слайд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18</cp:revision>
  <cp:lastPrinted>1601-01-01T00:00:00Z</cp:lastPrinted>
  <dcterms:created xsi:type="dcterms:W3CDTF">1601-01-01T00:00:00Z</dcterms:created>
  <dcterms:modified xsi:type="dcterms:W3CDTF">2019-12-08T11:40:04Z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