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9" r:id="rId19"/>
    <p:sldId id="275" r:id="rId20"/>
    <p:sldId id="276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12" autoAdjust="0"/>
    <p:restoredTop sz="94660"/>
  </p:normalViewPr>
  <p:slideViewPr>
    <p:cSldViewPr>
      <p:cViewPr>
        <p:scale>
          <a:sx n="64" d="100"/>
          <a:sy n="64" d="100"/>
        </p:scale>
        <p:origin x="-1530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B3704-17A5-4A2C-8C5D-5B445564A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AB0E5-0AF4-43E1-AB98-5079A82055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86450" y="320675"/>
            <a:ext cx="1809750" cy="613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20675"/>
            <a:ext cx="5276850" cy="613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B6AFB-74D5-4A9E-9368-D8A0AE7F83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0C0D3-7A7F-47C3-8648-A3A183D583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1F8D2-0251-4451-BAC1-C9B99A62DD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9725"/>
            <a:ext cx="3543300" cy="4846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52900" y="1609725"/>
            <a:ext cx="3543300" cy="4846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009BC-6BB6-4A2D-9602-28E30D8E9F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FF863-5713-434A-9FF5-B7741E1C78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385FA-A80A-43D6-B352-FA7A15FEB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58428-5F8D-42FB-AB84-3D7B0A5550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1B95A-C3C5-441E-9299-08E10B4E05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56EEE-098D-4B4E-BC88-EC6C7AE520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029" name="Заголовок 2"/>
          <p:cNvSpPr>
            <a:spLocks noGrp="1"/>
          </p:cNvSpPr>
          <p:nvPr>
            <p:ph type="title"/>
          </p:nvPr>
        </p:nvSpPr>
        <p:spPr bwMode="auto">
          <a:xfrm>
            <a:off x="457200" y="320675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0" rIns="4572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Дата 3"/>
          <p:cNvSpPr>
            <a:spLocks noGrp="1"/>
          </p:cNvSpPr>
          <p:nvPr>
            <p:ph type="dt" sz="half" idx="2"/>
          </p:nvPr>
        </p:nvSpPr>
        <p:spPr>
          <a:xfrm>
            <a:off x="4243388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eaLnBrk="1" hangingPunct="1">
              <a:defRPr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57200" y="6556375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hangingPunct="1">
              <a:defRPr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254750" y="6553200"/>
            <a:ext cx="587375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hangingPunct="1">
              <a:defRPr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3ED51C2-ED6D-47B4-931D-8B24ED5F98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>
          <a:solidFill>
            <a:srgbClr val="6C6C6C"/>
          </a:solidFill>
          <a:latin typeface="+mn-lt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>
          <a:solidFill>
            <a:schemeClr val="tx1"/>
          </a:solidFill>
          <a:latin typeface="+mn-lt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>
          <a:solidFill>
            <a:srgbClr val="6C6C6C"/>
          </a:solidFill>
          <a:latin typeface="+mn-lt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>
          <a:solidFill>
            <a:schemeClr val="tx1"/>
          </a:solidFill>
          <a:latin typeface="+mn-lt"/>
        </a:defRPr>
      </a:lvl5pPr>
      <a:lvl6pPr marL="17367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>
          <a:solidFill>
            <a:schemeClr val="tx1"/>
          </a:solidFill>
          <a:latin typeface="+mn-lt"/>
        </a:defRPr>
      </a:lvl6pPr>
      <a:lvl7pPr marL="21939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>
          <a:solidFill>
            <a:schemeClr val="tx1"/>
          </a:solidFill>
          <a:latin typeface="+mn-lt"/>
        </a:defRPr>
      </a:lvl7pPr>
      <a:lvl8pPr marL="26511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>
          <a:solidFill>
            <a:schemeClr val="tx1"/>
          </a:solidFill>
          <a:latin typeface="+mn-lt"/>
        </a:defRPr>
      </a:lvl8pPr>
      <a:lvl9pPr marL="31083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04800"/>
            <a:ext cx="8153400" cy="13747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/>
              <a:t>КЕЙС-МЕТОД</a:t>
            </a:r>
            <a:br>
              <a:rPr lang="ru-RU" sz="2800" dirty="0"/>
            </a:br>
            <a:endParaRPr lang="ru-RU" sz="2800" kern="12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600200"/>
            <a:ext cx="8153400" cy="4572000"/>
          </a:xfrm>
        </p:spPr>
        <p:txBody>
          <a:bodyPr lIns="45720" tIns="0" rIns="45720" bIns="0"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sz="3200" dirty="0" smtClean="0"/>
              <a:t>(</a:t>
            </a:r>
            <a:r>
              <a:rPr lang="ru-RU" sz="3200" i="1" dirty="0" smtClean="0"/>
              <a:t>метод конкретных ситуаций, конкретного примера, ситуационный анализ,  методика ситуационного обучения, </a:t>
            </a:r>
            <a:r>
              <a:rPr lang="en-US" sz="3200" dirty="0" smtClean="0"/>
              <a:t>case</a:t>
            </a:r>
            <a:r>
              <a:rPr lang="ru-RU" sz="3200" dirty="0" smtClean="0"/>
              <a:t>-</a:t>
            </a:r>
            <a:r>
              <a:rPr lang="en-US" sz="3200" dirty="0" smtClean="0"/>
              <a:t>study</a:t>
            </a:r>
            <a:r>
              <a:rPr lang="ru-RU" sz="3200" i="1" dirty="0" smtClean="0"/>
              <a:t> (</a:t>
            </a:r>
            <a:r>
              <a:rPr lang="ru-RU" sz="3200" i="1" dirty="0" err="1" smtClean="0"/>
              <a:t>кейс-стади</a:t>
            </a:r>
            <a:r>
              <a:rPr lang="ru-RU" sz="3200" i="1" dirty="0" smtClean="0"/>
              <a:t>)</a:t>
            </a:r>
            <a:r>
              <a:rPr lang="ru-RU" sz="2200" dirty="0" smtClean="0"/>
              <a:t> </a:t>
            </a:r>
            <a:endParaRPr lang="en-US" sz="2200" dirty="0" smtClean="0"/>
          </a:p>
          <a:p>
            <a:pPr marL="0" indent="0" algn="ctr" eaLnBrk="1" hangingPunct="1">
              <a:buFont typeface="Wingdings 2" pitchFamily="18" charset="2"/>
              <a:buNone/>
            </a:pPr>
            <a:endParaRPr lang="ru-RU" sz="2200" dirty="0" smtClean="0"/>
          </a:p>
          <a:p>
            <a:pPr marL="0" indent="0" algn="ctr" eaLnBrk="1" hangingPunct="1">
              <a:buFont typeface="Wingdings 2" pitchFamily="18" charset="2"/>
              <a:buNone/>
            </a:pPr>
            <a:endParaRPr lang="en-US" sz="2200" dirty="0" smtClean="0"/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z="2200" dirty="0" smtClean="0"/>
              <a:t>Карпинская Вера Вячеславовна</a:t>
            </a:r>
          </a:p>
          <a:p>
            <a:pPr marL="0" indent="0" algn="ctr" eaLnBrk="1" hangingPunct="1">
              <a:buFont typeface="Wingdings 2" pitchFamily="18" charset="2"/>
              <a:buNone/>
            </a:pPr>
            <a:endParaRPr lang="ru-RU" sz="2200" dirty="0" smtClean="0"/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z="2200" dirty="0" smtClean="0"/>
              <a:t>Учитель английского языка 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z="2200" dirty="0" smtClean="0"/>
              <a:t>ГБОУ школа №53 Приморского района Санкт-Петербурга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z="2200" smtClean="0"/>
              <a:t>2019</a:t>
            </a:r>
            <a:endParaRPr 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Суть метода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  студентам предлагается осмыслить реальную жизненную или производственную ситуацию, описание которой одновременно отражает не только какую-либо практическую, конкретную проблему, но и актуализирует определенный комплекс знаний, необходимых при разрешении данной проблемы. При этом сама проблема не имеет однозначных решений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Обучение на основе кейс-метода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– это целенаправленный процесс формирования умений и навыков принятия решений, построенный на всестороннем индивидуальном и групповом анализе и моделировании конкретных ситуаций с последующим обсуждением во время открытых дискуссий сущности и путей преодоления содержащихся в ситуации проблем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41" name="Rectangle 13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00"/>
                </a:solidFill>
              </a:rPr>
              <a:t>Кейс-метод как система методов</a:t>
            </a:r>
            <a:r>
              <a:rPr lang="ru-RU" sz="3600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</a:rPr>
              <a:t/>
            </a:r>
            <a:br>
              <a:rPr lang="ru-RU" sz="3600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</a:rPr>
            </a:br>
            <a:endParaRPr lang="ru-RU" sz="3600" kern="1200" cap="all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</a:endParaRPr>
          </a:p>
        </p:txBody>
      </p:sp>
      <p:graphicFrame>
        <p:nvGraphicFramePr>
          <p:cNvPr id="19502" name="Group 46"/>
          <p:cNvGraphicFramePr>
            <a:graphicFrameLocks noGrp="1"/>
          </p:cNvGraphicFramePr>
          <p:nvPr>
            <p:ph type="tbl" idx="4294967295"/>
          </p:nvPr>
        </p:nvGraphicFramePr>
        <p:xfrm>
          <a:off x="457200" y="977900"/>
          <a:ext cx="7772400" cy="5685156"/>
        </p:xfrm>
        <a:graphic>
          <a:graphicData uri="http://schemas.openxmlformats.org/drawingml/2006/table">
            <a:tbl>
              <a:tblPr/>
              <a:tblGrid>
                <a:gridCol w="2286000"/>
                <a:gridCol w="548640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Функции методов, интегрированных в кейс-метод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Моделирование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Построение моделей ситуации и способов ее решения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Системный анализ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Системное представление и анализ ситуации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Мысленный эксперимент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Выявление сущности ситуации и путей ее решения посредством мысленного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преобразования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 описания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текста, описывающего ситуацию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Проблемный метод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и представление проблемы, лежащей в основе ситуации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 классификации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упорядоченных перечней свойств, сторон, составляющих ситуацию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Представление вариантов поведения  участников ситуации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Мозговая атака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Генерирование идей относительно ситуации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Дискуссия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Обмен идеями, позициями, подходами по поводу проблемы и путей ее решения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0" name="Rectangle 135"/>
          <p:cNvSpPr>
            <a:spLocks noChangeArrowheads="1"/>
          </p:cNvSpPr>
          <p:nvPr/>
        </p:nvSpPr>
        <p:spPr bwMode="auto">
          <a:xfrm>
            <a:off x="5791200" y="1041400"/>
            <a:ext cx="627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Пять ключевых признаков, по которым идентифицируют проблемную ситуацию как  кейс: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i="1" smtClean="0"/>
              <a:t>1. Источник</a:t>
            </a:r>
            <a:r>
              <a:rPr lang="ru-RU" smtClean="0"/>
              <a:t>. Каждый кейс связан с людьми, которые участвовали в разрешении проблемы, и определенными обстоятельствами, в которые преподаватель с помощью кейса хочет  погрузить студента.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Пять ключевых признаков, по которым идентифицируют проблемную ситуацию как  кейс: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i="1" smtClean="0"/>
              <a:t>2. Процесс сбора данных.</a:t>
            </a:r>
            <a:r>
              <a:rPr lang="ru-RU" smtClean="0"/>
              <a:t> Студент, выступая в роли исследователя ситуации, должен собирать данные, анализировать информацию в области, которая описана в ней.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Пять ключевых признаков, по которым идентифицируют проблемную ситуацию как  кейс: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i="1" smtClean="0"/>
              <a:t>3. Содержание.</a:t>
            </a:r>
            <a:r>
              <a:rPr lang="ru-RU" smtClean="0"/>
              <a:t> Структура, содержание, тип и форма представления кейса варьируются в зависимости от целей обучения.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Пять ключевых признаков, по которым идентифицируют проблемную ситуацию как  кейс: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i="1" smtClean="0"/>
              <a:t>4. Апробация  в аудитории. </a:t>
            </a:r>
            <a:r>
              <a:rPr lang="ru-RU" smtClean="0"/>
              <a:t>Кейс должен пройти проверку в аудитории. Заключительная оценка качества кейса определяет  область и возможности  его применения.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Пять ключевых признаков, по которым идентифицируют проблемную ситуацию как  кейс: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/>
              <a:t>5.  </a:t>
            </a:r>
            <a:r>
              <a:rPr lang="ru-RU" i="1" smtClean="0"/>
              <a:t>Процесс старения </a:t>
            </a:r>
            <a:r>
              <a:rPr lang="ru-RU" smtClean="0"/>
              <a:t>– со временем многие кейсы  устаревают и требуют модернизации или модификации.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Требования к кейсу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должны быть четко поставленные дидактические цели и адекватный им уровень трудности и полноты, позволяющий студенту выделить из представленных избыточных материалов  необходимые, достаточные и достоверные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Требования к кейсу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должен быть актуальным, содержать типичные правдоподобные разрешимые ситуации, иллюстрировать  различные аспекты реальной жизни, экономики, производства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КЕЙС-МЕТОД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обеспечивает  готовность  будущих специалистов к решению практических задач и реальных ситуаций, как по конкретным дисциплинам, так и по отдельным видам  профессиональной деятельности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Требования к кейсу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ru-RU" sz="2400" smtClean="0">
                <a:solidFill>
                  <a:schemeClr val="tx1"/>
                </a:solidFill>
              </a:rPr>
              <a:t>должен</a:t>
            </a:r>
          </a:p>
          <a:p>
            <a:pPr lvl="1" eaLnBrk="1" hangingPunct="1"/>
            <a:r>
              <a:rPr lang="ru-RU" sz="2400" smtClean="0">
                <a:solidFill>
                  <a:schemeClr val="tx1"/>
                </a:solidFill>
              </a:rPr>
              <a:t>иметь способность к росту и развитию ситуации;</a:t>
            </a:r>
          </a:p>
          <a:p>
            <a:pPr lvl="1" eaLnBrk="1" hangingPunct="1"/>
            <a:r>
              <a:rPr lang="ru-RU" sz="2400" smtClean="0">
                <a:solidFill>
                  <a:schemeClr val="tx1"/>
                </a:solidFill>
              </a:rPr>
              <a:t> не устаревать слишком быстро;</a:t>
            </a:r>
          </a:p>
          <a:p>
            <a:pPr lvl="1" eaLnBrk="1" hangingPunct="1"/>
            <a:r>
              <a:rPr lang="ru-RU" sz="2400" smtClean="0">
                <a:solidFill>
                  <a:schemeClr val="tx1"/>
                </a:solidFill>
              </a:rPr>
              <a:t> отражать региональную (национальную) специфику;</a:t>
            </a:r>
          </a:p>
          <a:p>
            <a:pPr lvl="1" eaLnBrk="1" hangingPunct="1"/>
            <a:r>
              <a:rPr lang="ru-RU" sz="2400" smtClean="0">
                <a:solidFill>
                  <a:schemeClr val="tx1"/>
                </a:solidFill>
              </a:rPr>
              <a:t> развивать аналитическое мышление студентов, необходимое для выявления проблемы, ее формулировки и принятия решения;</a:t>
            </a:r>
          </a:p>
          <a:p>
            <a:pPr lvl="1" eaLnBrk="1" hangingPunct="1"/>
            <a:r>
              <a:rPr lang="ru-RU" sz="2400" smtClean="0">
                <a:solidFill>
                  <a:schemeClr val="tx1"/>
                </a:solidFill>
              </a:rPr>
              <a:t>инициировать  дискуссию.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 idx="4294967295"/>
          </p:nvPr>
        </p:nvSpPr>
        <p:spPr>
          <a:xfrm>
            <a:off x="685800" y="304800"/>
            <a:ext cx="7772400" cy="1524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endParaRPr lang="ru-RU" sz="4200" kern="12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22531" name="Подзаголовок 5"/>
          <p:cNvSpPr>
            <a:spLocks noGrp="1"/>
          </p:cNvSpPr>
          <p:nvPr>
            <p:ph type="subTitle" idx="4294967295"/>
          </p:nvPr>
        </p:nvSpPr>
        <p:spPr>
          <a:xfrm>
            <a:off x="533400" y="381000"/>
            <a:ext cx="6629400" cy="6172200"/>
          </a:xfrm>
        </p:spPr>
        <p:txBody>
          <a:bodyPr lIns="45720" tIns="0" rIns="45720" bIns="0"/>
          <a:lstStyle/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100" smtClean="0"/>
              <a:t>  </a:t>
            </a:r>
            <a:r>
              <a:rPr lang="ru-RU" sz="1200" smtClean="0"/>
              <a:t>Подведение итогов занятия  </a:t>
            </a: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200" smtClean="0"/>
              <a:t>(Преподаватель) _ _ _ _ _  _ _ _ _ _ _ _ _ _ _ _ _ _ _ _ _ _ _ _ _ _ _ </a:t>
            </a:r>
            <a:r>
              <a:rPr lang="ru-RU" sz="1200" b="1" smtClean="0"/>
              <a:t>8</a:t>
            </a:r>
            <a:r>
              <a:rPr lang="ru-RU" sz="1200" smtClean="0"/>
              <a:t> </a:t>
            </a:r>
            <a:r>
              <a:rPr lang="ru-RU" sz="1200" b="1" smtClean="0"/>
              <a:t>этап</a:t>
            </a:r>
            <a:endParaRPr lang="ru-RU" sz="1200" smtClean="0"/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200" smtClean="0"/>
              <a:t>  Выработка оптимального</a:t>
            </a:r>
            <a:r>
              <a:rPr lang="ru-RU" sz="1200" b="1" smtClean="0"/>
              <a:t> </a:t>
            </a:r>
            <a:endParaRPr lang="ru-RU" sz="1200" smtClean="0"/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200" smtClean="0"/>
              <a:t> решения на основе  групповых  проектов</a:t>
            </a:r>
            <a:r>
              <a:rPr lang="ru-RU" sz="1200" b="1" smtClean="0"/>
              <a:t> </a:t>
            </a:r>
            <a:endParaRPr lang="ru-RU" sz="1200" smtClean="0"/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200" smtClean="0"/>
              <a:t>(Студенты, Преподаватель) _ _ _ _ _ _ _ _ _ _ _ _ _ _ - _ _ _ _ _ _ </a:t>
            </a:r>
            <a:r>
              <a:rPr lang="ru-RU" sz="1200" b="1" smtClean="0"/>
              <a:t>7 этап</a:t>
            </a:r>
            <a:endParaRPr lang="ru-RU" sz="1200" smtClean="0"/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200" b="1" smtClean="0"/>
              <a:t>  </a:t>
            </a:r>
            <a:r>
              <a:rPr lang="ru-RU" sz="1200" smtClean="0"/>
              <a:t>Общая дискуссия.</a:t>
            </a:r>
            <a:r>
              <a:rPr lang="ru-RU" sz="1200" b="1" smtClean="0"/>
              <a:t> </a:t>
            </a:r>
            <a:r>
              <a:rPr lang="ru-RU" sz="1200" smtClean="0"/>
              <a:t>Выступления</a:t>
            </a: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200" smtClean="0"/>
              <a:t>от групп с формулировкой</a:t>
            </a: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200" smtClean="0"/>
              <a:t> коллективного решения</a:t>
            </a: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200" smtClean="0"/>
              <a:t> (Выступающий, Студенты) _ _ _ _ _ _ _ _ _ _ _ _ _ _ _ _ _ _ _ _ </a:t>
            </a:r>
            <a:r>
              <a:rPr lang="ru-RU" sz="1200" b="1" smtClean="0"/>
              <a:t>6 этап</a:t>
            </a:r>
            <a:endParaRPr lang="ru-RU" sz="1200" smtClean="0"/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200" b="1" smtClean="0"/>
              <a:t>  </a:t>
            </a:r>
            <a:r>
              <a:rPr lang="ru-RU" sz="1200" smtClean="0"/>
              <a:t>Внутригрупповая дискуссия</a:t>
            </a: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200" smtClean="0"/>
              <a:t> по выработке  коллективного решения</a:t>
            </a: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200" smtClean="0"/>
              <a:t> на основании индивидуальных </a:t>
            </a: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200" smtClean="0"/>
              <a:t>(Лидер, Студенты)  </a:t>
            </a:r>
            <a:r>
              <a:rPr lang="ru-RU" sz="1200" b="1" smtClean="0"/>
              <a:t> _ _ _ _ _ _ _ _ _ _ _ _ _ _ _ _ _ _ _ _ _ _ _ _ 5 этап</a:t>
            </a:r>
            <a:endParaRPr lang="ru-RU" sz="1200" smtClean="0"/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200" b="1" smtClean="0"/>
              <a:t>  </a:t>
            </a:r>
            <a:r>
              <a:rPr lang="ru-RU" sz="1200" smtClean="0"/>
              <a:t>Индивидуальный анализ</a:t>
            </a: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200" smtClean="0"/>
              <a:t>ситуации каждым   студентом, разработка</a:t>
            </a: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200" smtClean="0"/>
              <a:t>индивидуальных решений </a:t>
            </a: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200" smtClean="0"/>
              <a:t>(Студенты) _ _ _ _ _ _ _ _ _ _ _ _ _ _ _ _ _ _ _ _ _ _ _ _ _ _ _ _ </a:t>
            </a:r>
            <a:r>
              <a:rPr lang="ru-RU" sz="1200" b="1" smtClean="0"/>
              <a:t>4 этап</a:t>
            </a:r>
            <a:endParaRPr lang="ru-RU" sz="1200" smtClean="0"/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200" b="1" smtClean="0"/>
              <a:t>  </a:t>
            </a:r>
            <a:r>
              <a:rPr lang="ru-RU" sz="1200" smtClean="0"/>
              <a:t>Распределение студентов</a:t>
            </a: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200" smtClean="0"/>
              <a:t> по малым группам (Преподаватель). </a:t>
            </a: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200" smtClean="0"/>
              <a:t> Выявление лидера группы (Студенты) _ _ _ _ _ _ _ _ _ _ _ </a:t>
            </a:r>
            <a:r>
              <a:rPr lang="ru-RU" sz="1200" b="1" smtClean="0"/>
              <a:t>3 этап</a:t>
            </a:r>
            <a:endParaRPr lang="ru-RU" sz="1200" smtClean="0"/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200" b="1" smtClean="0"/>
              <a:t>  </a:t>
            </a:r>
            <a:r>
              <a:rPr lang="ru-RU" sz="1200" smtClean="0"/>
              <a:t> Введение в кейс-</a:t>
            </a: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200" smtClean="0"/>
              <a:t>технологию: цели, план,</a:t>
            </a: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200" smtClean="0"/>
              <a:t>правила, регламент, предполагаемый </a:t>
            </a: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200" smtClean="0"/>
              <a:t>результат (Преподаватель). _ _ _ _ _ _ _ _ _ _ _ _ _ _ _ _ _ </a:t>
            </a:r>
            <a:r>
              <a:rPr lang="ru-RU" sz="1200" b="1" smtClean="0"/>
              <a:t>2 этап</a:t>
            </a:r>
            <a:endParaRPr lang="ru-RU" sz="1200" smtClean="0"/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200" b="1" smtClean="0"/>
              <a:t>  </a:t>
            </a:r>
            <a:r>
              <a:rPr lang="ru-RU" sz="1200" smtClean="0"/>
              <a:t>Поиск, разработка и описание ситуации. </a:t>
            </a: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200" smtClean="0"/>
              <a:t>Подготовка кейса</a:t>
            </a: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200" smtClean="0"/>
              <a:t>(Преподаватель)</a:t>
            </a:r>
            <a:r>
              <a:rPr lang="ru-RU" sz="1200" b="1" smtClean="0"/>
              <a:t> _ _ _ _ _ _ _ _ _ _ _ _ _ _ _ _ _ _ _ _ _ _ _ 1 этап</a:t>
            </a:r>
            <a:endParaRPr lang="ru-RU" sz="1200" smtClean="0"/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200" smtClean="0"/>
              <a:t> </a:t>
            </a: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2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-222250" y="387350"/>
            <a:ext cx="7772400" cy="1470025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4200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ПРЕПОДАВАТЕЛЬ</a:t>
            </a:r>
          </a:p>
        </p:txBody>
      </p:sp>
      <p:sp>
        <p:nvSpPr>
          <p:cNvPr id="2355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47800" y="1905000"/>
            <a:ext cx="6400800" cy="4419600"/>
          </a:xfrm>
        </p:spPr>
        <p:txBody>
          <a:bodyPr lIns="45720" tIns="0" rIns="45720" bIns="0"/>
          <a:lstStyle/>
          <a:p>
            <a:pPr marL="0" indent="0" eaLnBrk="1" hangingPunct="1">
              <a:buFont typeface="Arial" charset="0"/>
              <a:buChar char="•"/>
            </a:pPr>
            <a:r>
              <a:rPr lang="ru-RU" sz="2400" smtClean="0"/>
              <a:t>Описание  конкретной ситуации 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ru-RU" sz="2400" smtClean="0"/>
              <a:t>Подготовка  кейса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ru-RU" sz="2400" smtClean="0"/>
              <a:t>Сбор информации из различных источников    по теме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ru-RU" sz="2400" smtClean="0"/>
              <a:t>Обработка  и структурирование информации</a:t>
            </a:r>
          </a:p>
          <a:p>
            <a:pPr marL="0" indent="0" eaLnBrk="1">
              <a:buFont typeface="Arial" charset="0"/>
              <a:buChar char="•"/>
            </a:pPr>
            <a:r>
              <a:rPr lang="ru-RU" sz="2400" smtClean="0"/>
              <a:t>Подготовка учебного пространства</a:t>
            </a:r>
          </a:p>
          <a:p>
            <a:pPr marL="0" indent="0" eaLnBrk="1">
              <a:buFont typeface="Arial" charset="0"/>
              <a:buChar char="•"/>
            </a:pPr>
            <a:r>
              <a:rPr lang="ru-RU" sz="2400" smtClean="0"/>
              <a:t>для обучения</a:t>
            </a:r>
          </a:p>
          <a:p>
            <a:pPr marL="0" indent="0" eaLnBrk="1">
              <a:buFont typeface="Arial" charset="0"/>
              <a:buChar char="•"/>
            </a:pPr>
            <a:r>
              <a:rPr lang="ru-RU" sz="2400" smtClean="0"/>
              <a:t>Управление   работой студентов, подведение итогов</a:t>
            </a:r>
          </a:p>
          <a:p>
            <a:pPr marL="0" indent="0" eaLnBrk="1" hangingPunct="1">
              <a:buFont typeface="Arial" charset="0"/>
              <a:buChar char="•"/>
            </a:pPr>
            <a:endParaRPr lang="ru-RU" sz="24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/>
                </a:solidFill>
              </a:rPr>
              <a:t>Студенты</a:t>
            </a:r>
            <a:br>
              <a:rPr lang="ru-RU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/>
                </a:solidFill>
              </a:rPr>
            </a:br>
            <a:endParaRPr lang="ru-RU" kern="12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24579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Изучение теоретического </a:t>
            </a:r>
          </a:p>
          <a:p>
            <a:pPr eaLnBrk="1" hangingPunct="1"/>
            <a:r>
              <a:rPr lang="ru-RU" smtClean="0"/>
              <a:t>материала</a:t>
            </a:r>
          </a:p>
          <a:p>
            <a:pPr eaLnBrk="1" hangingPunct="1"/>
            <a:r>
              <a:rPr lang="ru-RU" smtClean="0"/>
              <a:t>Изучение и анализ ситуации </a:t>
            </a:r>
          </a:p>
          <a:p>
            <a:pPr eaLnBrk="1" hangingPunct="1"/>
            <a:r>
              <a:rPr lang="ru-RU" smtClean="0"/>
              <a:t>Обсуждение полученных</a:t>
            </a:r>
          </a:p>
          <a:p>
            <a:pPr eaLnBrk="1" hangingPunct="1"/>
            <a:r>
              <a:rPr lang="ru-RU" smtClean="0"/>
              <a:t>материалов в малых группах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/>
                </a:solidFill>
              </a:rPr>
              <a:t>Студенты и          </a:t>
            </a:r>
            <a:br>
              <a:rPr lang="ru-RU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/>
                </a:solidFill>
              </a:rPr>
            </a:br>
            <a:r>
              <a:rPr lang="ru-RU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/>
                </a:solidFill>
              </a:rPr>
              <a:t>преподаватель </a:t>
            </a:r>
            <a:endParaRPr lang="ru-RU" kern="12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316163"/>
            <a:ext cx="7239000" cy="4135437"/>
          </a:xfrm>
        </p:spPr>
        <p:txBody>
          <a:bodyPr/>
          <a:lstStyle/>
          <a:p>
            <a:pPr eaLnBrk="1" hangingPunct="1"/>
            <a:r>
              <a:rPr lang="ru-RU" smtClean="0"/>
              <a:t>Обсуждение результатов работы с кейсом. Выводы.</a:t>
            </a:r>
          </a:p>
          <a:p>
            <a:pPr eaLnBrk="1" hangingPunct="1"/>
            <a:r>
              <a:rPr lang="ru-RU" smtClean="0"/>
              <a:t>Предложения для принятия производственного решения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/>
                </a:solidFill>
              </a:rPr>
              <a:t/>
            </a:r>
            <a:br>
              <a:rPr lang="ru-RU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/>
                </a:solidFill>
              </a:rPr>
            </a:br>
            <a:r>
              <a:rPr lang="ru-RU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/>
                </a:solidFill>
              </a:rPr>
              <a:t>КЕЙС- МЕТОД    УЧИТ</a:t>
            </a:r>
            <a:br>
              <a:rPr lang="ru-RU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/>
                </a:solidFill>
              </a:rPr>
            </a:br>
            <a:endParaRPr lang="ru-RU" kern="12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26627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МЫСЛИТЬ, РАССУЖДАТЬ ПО-НОВОМУ</a:t>
            </a:r>
          </a:p>
          <a:p>
            <a:pPr eaLnBrk="1" hangingPunct="1"/>
            <a:r>
              <a:rPr lang="ru-RU" sz="2800" smtClean="0"/>
              <a:t>АНАЛИЗРОВАТЬ, ПРОГНОЗИРОВАТЬ</a:t>
            </a:r>
          </a:p>
          <a:p>
            <a:pPr eaLnBrk="1" hangingPunct="1"/>
            <a:r>
              <a:rPr lang="ru-RU" sz="2800" smtClean="0"/>
              <a:t>СПОРИТЬ</a:t>
            </a:r>
          </a:p>
          <a:p>
            <a:pPr eaLnBrk="1" hangingPunct="1"/>
            <a:r>
              <a:rPr lang="ru-RU" sz="2800" smtClean="0"/>
              <a:t>ОТСТАИВАТЬ РЕШЕНИЯ </a:t>
            </a:r>
          </a:p>
          <a:p>
            <a:pPr eaLnBrk="1" hangingPunct="1"/>
            <a:r>
              <a:rPr lang="ru-RU" sz="2800" smtClean="0"/>
              <a:t>ВЫБИРАТЬ, ОБОСНОВЫВАТЬ</a:t>
            </a:r>
          </a:p>
          <a:p>
            <a:pPr eaLnBrk="1" hangingPunct="1"/>
            <a:r>
              <a:rPr lang="ru-RU" sz="2800" smtClean="0"/>
              <a:t>ВЗАИМОДЕЙСТВОВАТЬ</a:t>
            </a:r>
          </a:p>
          <a:p>
            <a:pPr eaLnBrk="1" hangingPunct="1"/>
            <a:r>
              <a:rPr lang="ru-RU" sz="2800" smtClean="0"/>
              <a:t>УПРАВЛЯТЬ СВОИМ ВРЕМЕНЕМ</a:t>
            </a:r>
          </a:p>
          <a:p>
            <a:pPr eaLnBrk="1" hangingPunct="1"/>
            <a:r>
              <a:rPr lang="ru-RU" sz="2800" smtClean="0"/>
              <a:t>БЫТЬ НАСТОЙЧИВЫМ, ПОСЛЕДОВАТЕЛЬНЫМ</a:t>
            </a:r>
          </a:p>
          <a:p>
            <a:pPr eaLnBrk="1" hangingPunct="1"/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Заголовок 1"/>
          <p:cNvPicPr>
            <a:picLocks noGrp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12725" y="317500"/>
            <a:ext cx="7493000" cy="1150938"/>
          </a:xfrm>
          <a:noFill/>
        </p:spPr>
      </p:pic>
      <p:sp>
        <p:nvSpPr>
          <p:cNvPr id="27651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КРУГОЗОР</a:t>
            </a:r>
          </a:p>
          <a:p>
            <a:pPr eaLnBrk="1" hangingPunct="1"/>
            <a:r>
              <a:rPr lang="ru-RU" smtClean="0"/>
              <a:t>ТВОРЧЕСКИЙ ПОТЕНЦИАЛ</a:t>
            </a:r>
          </a:p>
          <a:p>
            <a:pPr eaLnBrk="1" hangingPunct="1"/>
            <a:r>
              <a:rPr lang="ru-RU" smtClean="0"/>
              <a:t>МАСТЕРСТВО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ФОРМИРУЕТ ОПЫТ РАБОТЫ</a:t>
            </a:r>
          </a:p>
        </p:txBody>
      </p:sp>
      <p:sp>
        <p:nvSpPr>
          <p:cNvPr id="28675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 ИСТОЧНИКАМИ ИНФОРМАЦИИ</a:t>
            </a:r>
          </a:p>
          <a:p>
            <a:pPr eaLnBrk="1" hangingPunct="1"/>
            <a:r>
              <a:rPr lang="ru-RU" smtClean="0"/>
              <a:t>С УМО</a:t>
            </a:r>
          </a:p>
          <a:p>
            <a:pPr eaLnBrk="1" hangingPunct="1"/>
            <a:r>
              <a:rPr lang="ru-RU" smtClean="0"/>
              <a:t>В МАЛЫХ ГРУППАХ</a:t>
            </a:r>
          </a:p>
          <a:p>
            <a:pPr eaLnBrk="1" hangingPunct="1"/>
            <a:r>
              <a:rPr lang="ru-RU" smtClean="0"/>
              <a:t>В РАЗНЫХ СИТУАЦИЯХ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ОБЕСПЕЧИВАЕТ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kern="1200" dirty="0"/>
              <a:t>     МАКСИМАЛЬНУЮ  САМОСТОЯТЕЛЬНОСТЬ  РАБОТЫ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kern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/>
                </a:solidFill>
              </a:rPr>
              <a:t>Технология  обучения по кейс–методу</a:t>
            </a:r>
            <a:r>
              <a:rPr lang="ru-RU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/>
                </a:solidFill>
              </a:rPr>
              <a:t/>
            </a:r>
            <a:br>
              <a:rPr lang="ru-RU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/>
                </a:solidFill>
              </a:rPr>
            </a:br>
            <a:endParaRPr lang="ru-RU" kern="12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graphicFrame>
        <p:nvGraphicFramePr>
          <p:cNvPr id="36887" name="Group 23"/>
          <p:cNvGraphicFramePr>
            <a:graphicFrameLocks noGrp="1"/>
          </p:cNvGraphicFramePr>
          <p:nvPr/>
        </p:nvGraphicFramePr>
        <p:xfrm>
          <a:off x="838200" y="838200"/>
          <a:ext cx="6888163" cy="5639024"/>
        </p:xfrm>
        <a:graphic>
          <a:graphicData uri="http://schemas.openxmlformats.org/drawingml/2006/table">
            <a:tbl>
              <a:tblPr/>
              <a:tblGrid>
                <a:gridCol w="1592263"/>
                <a:gridCol w="2797175"/>
                <a:gridCol w="2498725"/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 работы</a:t>
                      </a:r>
                    </a:p>
                  </a:txBody>
                  <a:tcPr marL="64798" marR="64798" marT="64798" marB="64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преподавателя</a:t>
                      </a:r>
                    </a:p>
                  </a:txBody>
                  <a:tcPr marL="64798" marR="64798" marT="64798" marB="64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студентов</a:t>
                      </a:r>
                    </a:p>
                  </a:txBody>
                  <a:tcPr marL="64798" marR="64798" marT="64798" marB="64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4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начала занятий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798" marR="64798" marT="64798" marB="64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>
                          <a:tab pos="174625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кейса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>
                          <a:tab pos="174625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списка необходимой для усвоения учебной темы литературы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>
                          <a:tab pos="174625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сценария занятия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4798" marR="64798" marT="64798" marB="64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>
                          <a:tab pos="14763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кейса.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>
                          <a:tab pos="14763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Изучение литературы.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>
                          <a:tab pos="14763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Самостоятельная подготовка.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4798" marR="64798" marT="64798" marB="64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 время занятий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798" marR="64798" marT="64798" marB="64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>
                          <a:tab pos="1539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предварительного обсуждения содержания кейса.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>
                          <a:tab pos="1539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Руководство групповой работой.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>
                          <a:tab pos="1539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итогового обсуждения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4798" marR="64798" marT="64798" marB="64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>
                          <a:tab pos="1666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Изучение дополнительной информации для овладения материалом учебной темы и выполнения задания (нахождение решения).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>
                          <a:tab pos="1666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Представление и отстаивание своего варианта решения задания.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>
                          <a:tab pos="1666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Выслушивание точек зрения других участников.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798" marR="64798" marT="64798" marB="64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После занятий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798" marR="64798" marT="64798" marB="64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>
                          <a:tab pos="165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работ студентов.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4798" marR="64798" marT="64798" marB="64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>
                          <a:tab pos="193675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Окончание выполнения практической части задания.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798" marR="64798" marT="64798" marB="64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метод позволяет: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/>
              <a:t>активизировать теоретические знания и практический опыт студентов;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развивать умения  высказывать мысли, идеи, предложения;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выслушивать альтернативную точку зрения и аргументировать свою;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проявлять и совершенствовать аналитические и оценочные навыки, готовность работать в команде;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способствовать видению неоднозначности решения проблем в реальной жизни и т.п.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Заголовок 3"/>
          <p:cNvPicPr>
            <a:picLocks noGrp="1" noChangeArrowheads="1"/>
          </p:cNvPicPr>
          <p:nvPr>
            <p:ph type="ctrTitle" idx="4294967295"/>
          </p:nvPr>
        </p:nvPicPr>
        <p:blipFill>
          <a:blip r:embed="rId2">
            <a:lum contrast="64000"/>
          </a:blip>
          <a:srcRect/>
          <a:stretch>
            <a:fillRect/>
          </a:stretch>
        </p:blipFill>
        <p:spPr>
          <a:xfrm>
            <a:off x="304800" y="228600"/>
            <a:ext cx="8004175" cy="1481138"/>
          </a:xfrm>
          <a:noFill/>
        </p:spPr>
      </p:pic>
      <p:sp>
        <p:nvSpPr>
          <p:cNvPr id="31747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0" y="1752600"/>
            <a:ext cx="8077200" cy="4800600"/>
          </a:xfrm>
        </p:spPr>
        <p:txBody>
          <a:bodyPr lIns="45720" tIns="0" rIns="45720" bIns="0"/>
          <a:lstStyle/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100" smtClean="0"/>
              <a:t>Нормативно-методические материалы и документы по теме кейса</a:t>
            </a: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100" smtClean="0"/>
              <a:t>Список используемых источников информации</a:t>
            </a: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100" smtClean="0"/>
              <a:t> </a:t>
            </a: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100" smtClean="0"/>
              <a:t>Наглядный</a:t>
            </a: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100" smtClean="0"/>
              <a:t>Графический, табличный</a:t>
            </a: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100" smtClean="0"/>
              <a:t>описательный материал</a:t>
            </a: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100" smtClean="0"/>
              <a:t>Схемы</a:t>
            </a: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100" smtClean="0"/>
              <a:t>Проекты</a:t>
            </a: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100" smtClean="0"/>
              <a:t>Опорные конспекты</a:t>
            </a: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100" smtClean="0"/>
              <a:t>Тезисы</a:t>
            </a: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100" smtClean="0"/>
              <a:t>Таблицы</a:t>
            </a: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100" smtClean="0"/>
              <a:t>Образцы заполнения записей</a:t>
            </a: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100" smtClean="0"/>
              <a:t>Графики и т.д.</a:t>
            </a:r>
          </a:p>
          <a:p>
            <a:pPr marL="0" indent="0" algn="r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КЕЙС-МЕТОД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Кейс </a:t>
            </a:r>
            <a:r>
              <a:rPr lang="ru-RU" smtClean="0">
                <a:sym typeface="Symbol" pitchFamily="18" charset="2"/>
              </a:rPr>
              <a:t></a:t>
            </a:r>
            <a:r>
              <a:rPr lang="ru-RU" smtClean="0"/>
              <a:t> это события, реально произошедшие в той или иной сфере деятельности и описанные авторами для того, чтобы спровоцировать дискуссию в учебной аудитории, «сподвигнуть»  к обсуждению и анализу ситуации и принятию решения.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КЕЙС-МЕТОД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Кейс </a:t>
            </a:r>
            <a:r>
              <a:rPr lang="ru-RU" smtClean="0">
                <a:sym typeface="Symbol" pitchFamily="18" charset="2"/>
              </a:rPr>
              <a:t></a:t>
            </a:r>
            <a:r>
              <a:rPr lang="ru-RU" smtClean="0"/>
              <a:t> не просто правдивое описание событий, а единый информационный комплекс, позволяющей понять ситуацию, провести  дискуссию, привязывая студентов к реальным фактам и моделируя проблему, с которой в дальнейшем придется столкнуться на практике.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КЕЙС-МЕТОД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 Кейс </a:t>
            </a:r>
            <a:r>
              <a:rPr lang="ru-RU" smtClean="0">
                <a:sym typeface="Symbol" pitchFamily="18" charset="2"/>
              </a:rPr>
              <a:t></a:t>
            </a:r>
            <a:r>
              <a:rPr lang="ru-RU" smtClean="0"/>
              <a:t> это конкретная практическая ситуация, рассказывающая о случае, событии (или последовательности событий), в котором можно обнаружить достаточно проблем, описывающая  реальных людей в момент принятия важного решения, сталкивающихся с необходимостью предпринимать какие-то действия и нести ответственность за последствия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ВИДЫ СИТУАЦИЙ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i="1" kern="1200" dirty="0"/>
              <a:t>Ситуация-проблема, </a:t>
            </a:r>
            <a:r>
              <a:rPr lang="ru-RU" sz="2800" kern="1200" dirty="0"/>
              <a:t>прототип которой </a:t>
            </a:r>
            <a:r>
              <a:rPr lang="ru-RU" sz="2800" i="1" kern="1200" dirty="0"/>
              <a:t>–</a:t>
            </a:r>
            <a:r>
              <a:rPr lang="ru-RU" sz="2800" kern="1200" dirty="0"/>
              <a:t> реальная проблема,  требующая оперативного решения. С помощью подобной ситуации можно вырабатывать умения по поиску оптимального решения.</a:t>
            </a:r>
            <a:endParaRPr lang="ru-RU" sz="2800" i="1" kern="12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i="1" kern="1200" dirty="0"/>
              <a:t>Ситуация-оценка, </a:t>
            </a:r>
            <a:r>
              <a:rPr lang="ru-RU" sz="2800" kern="1200" dirty="0"/>
              <a:t>ее</a:t>
            </a:r>
            <a:r>
              <a:rPr lang="ru-RU" sz="2800" i="1" kern="1200" dirty="0"/>
              <a:t> </a:t>
            </a:r>
            <a:r>
              <a:rPr lang="ru-RU" sz="2800" kern="1200" dirty="0"/>
              <a:t> прототип </a:t>
            </a:r>
            <a:r>
              <a:rPr lang="ru-RU" sz="2800" i="1" kern="1200" dirty="0"/>
              <a:t>– </a:t>
            </a:r>
            <a:r>
              <a:rPr lang="ru-RU" sz="2800" kern="1200" dirty="0"/>
              <a:t>реальная ситуация с готовым предполагаемым решением, которое следует оценить «правильно – неправильно» и предложить свое адекватное решение.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ВИДЫ СИТУАЦИЙ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i="1" kern="1200" dirty="0"/>
              <a:t>Ситуация-тренинг</a:t>
            </a:r>
            <a:r>
              <a:rPr lang="ru-RU" sz="2800" kern="1200" dirty="0"/>
              <a:t> – представляет собой банк стандартных или других перечисленных  ситуаций (все зависит от поставленных целей), используемых для отработки профессиональных умений. </a:t>
            </a:r>
            <a:endParaRPr lang="ru-RU" sz="2800" i="1" kern="12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i="1" kern="1200" dirty="0"/>
              <a:t>Классическая ситуация</a:t>
            </a:r>
            <a:r>
              <a:rPr lang="ru-RU" sz="2800" kern="1200" dirty="0"/>
              <a:t> – </a:t>
            </a:r>
            <a:r>
              <a:rPr lang="ru-RU" sz="2800" kern="1200" dirty="0" err="1"/>
              <a:t>ситуация</a:t>
            </a:r>
            <a:r>
              <a:rPr lang="ru-RU" sz="2800" kern="1200" dirty="0"/>
              <a:t>, взятая из литературы, практики или искусственно сконструированная, описанная по всем требованиям кейс-метода.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ВИДЫ СИТУАЦИЙ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ru-RU" i="1" smtClean="0"/>
              <a:t>Живая ситуация</a:t>
            </a:r>
            <a:r>
              <a:rPr lang="ru-RU" smtClean="0"/>
              <a:t> – ситуация, взятая из жизни студентов, но имеющая неизвестное для данной группы  решение, которое необходимо найти. Ситуация описывается  в той последовательности, в которой она происходила в жизни.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Изящная">
  <a:themeElements>
    <a:clrScheme name="4_Изящная 1">
      <a:dk1>
        <a:srgbClr val="000000"/>
      </a:dk1>
      <a:lt1>
        <a:srgbClr val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FFFFFF"/>
      </a:accent3>
      <a:accent4>
        <a:srgbClr val="000000"/>
      </a:accent4>
      <a:accent5>
        <a:srgbClr val="D8AFB9"/>
      </a:accent5>
      <a:accent6>
        <a:srgbClr val="9B5CA9"/>
      </a:accent6>
      <a:hlink>
        <a:srgbClr val="FFDE66"/>
      </a:hlink>
      <a:folHlink>
        <a:srgbClr val="D490C5"/>
      </a:folHlink>
    </a:clrScheme>
    <a:fontScheme name="4_Изящная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Изящная 1">
        <a:dk1>
          <a:srgbClr val="000000"/>
        </a:dk1>
        <a:lt1>
          <a:srgbClr val="FFFFFF"/>
        </a:lt1>
        <a:dk2>
          <a:srgbClr val="B13F9A"/>
        </a:dk2>
        <a:lt2>
          <a:srgbClr val="F4E7ED"/>
        </a:lt2>
        <a:accent1>
          <a:srgbClr val="B83D68"/>
        </a:accent1>
        <a:accent2>
          <a:srgbClr val="AC66BB"/>
        </a:accent2>
        <a:accent3>
          <a:srgbClr val="FFFFFF"/>
        </a:accent3>
        <a:accent4>
          <a:srgbClr val="000000"/>
        </a:accent4>
        <a:accent5>
          <a:srgbClr val="D8AFB9"/>
        </a:accent5>
        <a:accent6>
          <a:srgbClr val="9B5CA9"/>
        </a:accent6>
        <a:hlink>
          <a:srgbClr val="FFDE66"/>
        </a:hlink>
        <a:folHlink>
          <a:srgbClr val="D490C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1338</Words>
  <Application>Microsoft Office PowerPoint</Application>
  <PresentationFormat>Экран (4:3)</PresentationFormat>
  <Paragraphs>175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8" baseType="lpstr">
      <vt:lpstr>Arial</vt:lpstr>
      <vt:lpstr>Trebuchet MS</vt:lpstr>
      <vt:lpstr>Wingdings 2</vt:lpstr>
      <vt:lpstr>Wingdings</vt:lpstr>
      <vt:lpstr>Calibri</vt:lpstr>
      <vt:lpstr>Symbol</vt:lpstr>
      <vt:lpstr>Times New Roman</vt:lpstr>
      <vt:lpstr>4_Изящная</vt:lpstr>
      <vt:lpstr>КЕЙС-МЕТОД </vt:lpstr>
      <vt:lpstr>КЕЙС-МЕТОД</vt:lpstr>
      <vt:lpstr>метод позволяет:</vt:lpstr>
      <vt:lpstr>КЕЙС-МЕТОД</vt:lpstr>
      <vt:lpstr>КЕЙС-МЕТОД</vt:lpstr>
      <vt:lpstr>КЕЙС-МЕТОД</vt:lpstr>
      <vt:lpstr>ВИДЫ СИТУАЦИЙ</vt:lpstr>
      <vt:lpstr>ВИДЫ СИТУАЦИЙ</vt:lpstr>
      <vt:lpstr>ВИДЫ СИТУАЦИЙ</vt:lpstr>
      <vt:lpstr>Суть метода</vt:lpstr>
      <vt:lpstr>Обучение на основе кейс-метода</vt:lpstr>
      <vt:lpstr>Кейс-метод как система методов </vt:lpstr>
      <vt:lpstr>Пять ключевых признаков, по которым идентифицируют проблемную ситуацию как  кейс:</vt:lpstr>
      <vt:lpstr>Пять ключевых признаков, по которым идентифицируют проблемную ситуацию как  кейс:</vt:lpstr>
      <vt:lpstr>Пять ключевых признаков, по которым идентифицируют проблемную ситуацию как  кейс:</vt:lpstr>
      <vt:lpstr>Пять ключевых признаков, по которым идентифицируют проблемную ситуацию как  кейс:</vt:lpstr>
      <vt:lpstr>Пять ключевых признаков, по которым идентифицируют проблемную ситуацию как  кейс:</vt:lpstr>
      <vt:lpstr>Требования к кейсу</vt:lpstr>
      <vt:lpstr>Требования к кейсу</vt:lpstr>
      <vt:lpstr>Требования к кейсу</vt:lpstr>
      <vt:lpstr>Слайд 21</vt:lpstr>
      <vt:lpstr>ПРЕПОДАВАТЕЛЬ</vt:lpstr>
      <vt:lpstr>Студенты </vt:lpstr>
      <vt:lpstr>Студенты и           преподаватель </vt:lpstr>
      <vt:lpstr> КЕЙС- МЕТОД    УЧИТ </vt:lpstr>
      <vt:lpstr>Слайд 26</vt:lpstr>
      <vt:lpstr>ФОРМИРУЕТ ОПЫТ РАБОТЫ</vt:lpstr>
      <vt:lpstr>ОБЕСПЕЧИВАЕТ</vt:lpstr>
      <vt:lpstr>Технология  обучения по кейс–методу </vt:lpstr>
      <vt:lpstr>Слайд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18</cp:revision>
  <cp:lastPrinted>1601-01-01T00:00:00Z</cp:lastPrinted>
  <dcterms:created xsi:type="dcterms:W3CDTF">1601-01-01T00:00:00Z</dcterms:created>
  <dcterms:modified xsi:type="dcterms:W3CDTF">2019-12-08T11:40:04Z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