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08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26ACA-BBE8-44B6-BC4A-D6F3356A0702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708DB-DD6B-4A48-8800-52D0CF22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5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F3036C-D899-45F9-8937-FE8E859C2CAD}" type="slidenum">
              <a:rPr lang="ru-RU"/>
              <a:pPr/>
              <a:t>4</a:t>
            </a:fld>
            <a:endParaRPr lang="ru-RU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54B1CDC5-6C2B-4363-B974-C796AC71800C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5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708DB-DD6B-4A48-8800-52D0CF222A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5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0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2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54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1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5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291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75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23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78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9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05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1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11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70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6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59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2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488371-4249-4545-8CC7-1B6AB90D837F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260819-0413-4035-9C0C-F3BE9A28B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8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Критерии и показатели качества образовательного </a:t>
            </a:r>
            <a:r>
              <a:rPr lang="ru-RU" sz="3600" b="1" dirty="0" smtClean="0">
                <a:solidFill>
                  <a:srgbClr val="0070C0"/>
                </a:solidFill>
              </a:rPr>
              <a:t>процесса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7115745" cy="1751801"/>
          </a:xfrm>
        </p:spPr>
        <p:txBody>
          <a:bodyPr>
            <a:normAutofit fontScale="32500" lnSpcReduction="20000"/>
          </a:bodyPr>
          <a:lstStyle/>
          <a:p>
            <a:pPr algn="r"/>
            <a:endParaRPr lang="ru-RU" b="1" i="1" dirty="0" smtClean="0">
              <a:solidFill>
                <a:srgbClr val="0070C0"/>
              </a:solidFill>
            </a:endParaRPr>
          </a:p>
          <a:p>
            <a:pPr algn="l"/>
            <a:r>
              <a:rPr lang="ru-RU" sz="4800" b="1" i="1" dirty="0">
                <a:solidFill>
                  <a:srgbClr val="0070C0"/>
                </a:solidFill>
              </a:rPr>
              <a:t>«15%  отклонений в качестве зависит</a:t>
            </a:r>
            <a:br>
              <a:rPr lang="ru-RU" sz="4800" b="1" i="1" dirty="0">
                <a:solidFill>
                  <a:srgbClr val="0070C0"/>
                </a:solidFill>
              </a:rPr>
            </a:br>
            <a:r>
              <a:rPr lang="ru-RU" sz="4800" b="1" i="1" dirty="0">
                <a:solidFill>
                  <a:srgbClr val="0070C0"/>
                </a:solidFill>
              </a:rPr>
              <a:t> от исполнителей и </a:t>
            </a:r>
            <a:br>
              <a:rPr lang="ru-RU" sz="4800" b="1" i="1" dirty="0">
                <a:solidFill>
                  <a:srgbClr val="0070C0"/>
                </a:solidFill>
              </a:rPr>
            </a:br>
            <a:r>
              <a:rPr lang="ru-RU" sz="4800" b="1" i="1" dirty="0">
                <a:solidFill>
                  <a:srgbClr val="0070C0"/>
                </a:solidFill>
              </a:rPr>
              <a:t>85% дефектов определяются управлением»</a:t>
            </a:r>
            <a:br>
              <a:rPr lang="ru-RU" sz="4800" b="1" i="1" dirty="0">
                <a:solidFill>
                  <a:srgbClr val="0070C0"/>
                </a:solidFill>
              </a:rPr>
            </a:br>
            <a:r>
              <a:rPr lang="ru-RU" sz="4800" b="1" i="1" dirty="0">
                <a:solidFill>
                  <a:srgbClr val="0070C0"/>
                </a:solidFill>
              </a:rPr>
              <a:t>                                                </a:t>
            </a:r>
            <a:br>
              <a:rPr lang="ru-RU" sz="4800" b="1" i="1" dirty="0">
                <a:solidFill>
                  <a:srgbClr val="0070C0"/>
                </a:solidFill>
              </a:rPr>
            </a:br>
            <a:r>
              <a:rPr lang="ru-RU" sz="4800" b="1" i="1" dirty="0">
                <a:solidFill>
                  <a:srgbClr val="0070C0"/>
                </a:solidFill>
              </a:rPr>
              <a:t>                                Эдвардс </a:t>
            </a:r>
            <a:r>
              <a:rPr lang="ru-RU" sz="4800" b="1" i="1" dirty="0" err="1" smtClean="0">
                <a:solidFill>
                  <a:srgbClr val="0070C0"/>
                </a:solidFill>
              </a:rPr>
              <a:t>Деминг</a:t>
            </a:r>
            <a:endParaRPr lang="ru-RU" sz="4800" b="1" i="1" dirty="0" smtClean="0">
              <a:solidFill>
                <a:srgbClr val="0070C0"/>
              </a:solidFill>
            </a:endParaRPr>
          </a:p>
          <a:p>
            <a:pPr algn="r"/>
            <a:r>
              <a:rPr lang="ru-RU" sz="4800" b="1" i="1" dirty="0">
                <a:solidFill>
                  <a:srgbClr val="0070C0"/>
                </a:solidFill>
              </a:rPr>
              <a:t/>
            </a:r>
            <a:br>
              <a:rPr lang="ru-RU" sz="4800" b="1" i="1" dirty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7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Критерии и показатели качества образовательного процесса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</a:rPr>
              <a:t>знания, умения и навыки;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показатели </a:t>
            </a:r>
            <a:r>
              <a:rPr lang="ru-RU" sz="2400" b="1" dirty="0">
                <a:solidFill>
                  <a:srgbClr val="0070C0"/>
                </a:solidFill>
              </a:rPr>
              <a:t>личностного развития;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изменение </a:t>
            </a:r>
            <a:r>
              <a:rPr lang="ru-RU" sz="2400" b="1" dirty="0">
                <a:solidFill>
                  <a:srgbClr val="0070C0"/>
                </a:solidFill>
              </a:rPr>
              <a:t>профессиональной компетентности учителя и его отношения к работе;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рост </a:t>
            </a:r>
            <a:r>
              <a:rPr lang="ru-RU" sz="2400" b="1" dirty="0">
                <a:solidFill>
                  <a:srgbClr val="0070C0"/>
                </a:solidFill>
              </a:rPr>
              <a:t>престижа школы в социуме.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66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280" y="845491"/>
            <a:ext cx="9323151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Показатели </a:t>
            </a:r>
            <a:r>
              <a:rPr lang="ru-RU" b="1" dirty="0">
                <a:solidFill>
                  <a:srgbClr val="0070C0"/>
                </a:solidFill>
              </a:rPr>
              <a:t>качества образовательного </a:t>
            </a:r>
            <a:r>
              <a:rPr lang="ru-RU" b="1" dirty="0" smtClean="0">
                <a:solidFill>
                  <a:srgbClr val="0070C0"/>
                </a:solidFill>
              </a:rPr>
              <a:t>процесса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качество преподавания и уровень профессионального развития учителей;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качество </a:t>
            </a:r>
            <a:r>
              <a:rPr lang="ru-RU" b="1" dirty="0">
                <a:solidFill>
                  <a:srgbClr val="0070C0"/>
                </a:solidFill>
              </a:rPr>
              <a:t>воспитательной работы и уровень профессионального: развития педагогов-воспитателей</a:t>
            </a:r>
            <a:r>
              <a:rPr lang="ru-RU" b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уровень организации и эффективности педагогического и ученического труда в образовательном учреждении и др.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0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981200" y="65002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Объекты оценки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77453" y="214884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Результаты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Процессы 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Условия</a:t>
            </a:r>
          </a:p>
        </p:txBody>
      </p:sp>
    </p:spTree>
    <p:extLst>
      <p:ext uri="{BB962C8B-B14F-4D97-AF65-F5344CB8AC3E}">
        <p14:creationId xmlns:p14="http://schemas.microsoft.com/office/powerpoint/2010/main" val="3230353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占位符 4" descr="教育3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5" b="30305"/>
          <a:stretch>
            <a:fillRect/>
          </a:stretch>
        </p:blipFill>
        <p:spPr bwMode="auto">
          <a:xfrm>
            <a:off x="1481249" y="124884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3"/>
          <p:cNvSpPr>
            <a:spLocks noChangeArrowheads="1"/>
          </p:cNvSpPr>
          <p:nvPr/>
        </p:nvSpPr>
        <p:spPr bwMode="gray">
          <a:xfrm>
            <a:off x="7534501" y="2255775"/>
            <a:ext cx="2819400" cy="3984625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rgbClr val="ECA08D"/>
              </a:gs>
              <a:gs pos="50000">
                <a:srgbClr val="F1C5BB"/>
              </a:gs>
              <a:gs pos="100000">
                <a:srgbClr val="F8E3DE"/>
              </a:gs>
            </a:gsLst>
            <a:lin ang="108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>
            <a:lvl1pPr marL="2619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/>
              <a:t>Учебный план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План внеурочной деятельности 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Учебный график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Условия реализации ООП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gray">
          <a:xfrm>
            <a:off x="4148138" y="2146763"/>
            <a:ext cx="2971800" cy="3970338"/>
          </a:xfrm>
          <a:prstGeom prst="chevron">
            <a:avLst>
              <a:gd name="adj" fmla="val 17842"/>
            </a:avLst>
          </a:prstGeom>
          <a:gradFill flip="none" rotWithShape="1">
            <a:gsLst>
              <a:gs pos="0">
                <a:srgbClr val="FABB71">
                  <a:tint val="66000"/>
                  <a:satMod val="160000"/>
                </a:srgbClr>
              </a:gs>
              <a:gs pos="50000">
                <a:srgbClr val="FABB71">
                  <a:tint val="44500"/>
                  <a:satMod val="160000"/>
                </a:srgbClr>
              </a:gs>
              <a:gs pos="100000">
                <a:srgbClr val="FABB71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marL="261938">
              <a:defRPr/>
            </a:pPr>
            <a:r>
              <a:rPr lang="ru-RU" dirty="0"/>
              <a:t> Программа развития УУД</a:t>
            </a:r>
          </a:p>
          <a:p>
            <a:pPr marL="261938">
              <a:defRPr/>
            </a:pPr>
            <a:endParaRPr lang="ru-RU" dirty="0"/>
          </a:p>
          <a:p>
            <a:pPr marL="261938">
              <a:defRPr/>
            </a:pPr>
            <a:r>
              <a:rPr lang="ru-RU" dirty="0"/>
              <a:t>Рабочие программы учебных предметов</a:t>
            </a:r>
          </a:p>
          <a:p>
            <a:pPr marL="261938">
              <a:defRPr/>
            </a:pPr>
            <a:endParaRPr lang="ru-RU" dirty="0"/>
          </a:p>
          <a:p>
            <a:pPr marL="261938">
              <a:defRPr/>
            </a:pPr>
            <a:r>
              <a:rPr lang="ru-RU" dirty="0"/>
              <a:t>Программа воспитания</a:t>
            </a:r>
          </a:p>
          <a:p>
            <a:pPr marL="261938">
              <a:defRPr/>
            </a:pPr>
            <a:endParaRPr lang="ru-RU" dirty="0"/>
          </a:p>
          <a:p>
            <a:pPr marL="174625" indent="87313">
              <a:defRPr/>
            </a:pPr>
            <a:r>
              <a:rPr lang="ru-RU" dirty="0"/>
              <a:t>Программа коррекционной работы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gray">
          <a:xfrm>
            <a:off x="1104900" y="2719451"/>
            <a:ext cx="2971800" cy="2032000"/>
          </a:xfrm>
          <a:prstGeom prst="chevron">
            <a:avLst>
              <a:gd name="adj" fmla="val 17842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dirty="0"/>
              <a:t>Пояснительная записка 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Планируемые результаты 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Система оценки 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gray">
          <a:xfrm>
            <a:off x="2590800" y="1600201"/>
            <a:ext cx="20574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Целевой </a:t>
            </a:r>
          </a:p>
          <a:p>
            <a:pPr algn="ctr">
              <a:defRPr/>
            </a:pPr>
            <a:r>
              <a:rPr lang="ru-RU" sz="1600" b="1" dirty="0"/>
              <a:t>раздел </a:t>
            </a:r>
            <a:endParaRPr lang="en-US" sz="1600" b="1" dirty="0"/>
          </a:p>
        </p:txBody>
      </p:sp>
      <p:sp>
        <p:nvSpPr>
          <p:cNvPr id="15368" name="AutoShape 7"/>
          <p:cNvSpPr>
            <a:spLocks noChangeArrowheads="1"/>
          </p:cNvSpPr>
          <p:nvPr/>
        </p:nvSpPr>
        <p:spPr bwMode="gray">
          <a:xfrm>
            <a:off x="4943475" y="1412876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08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600" b="1"/>
              <a:t>Содержательный </a:t>
            </a:r>
          </a:p>
          <a:p>
            <a:pPr algn="ctr" eaLnBrk="1" hangingPunct="1"/>
            <a:r>
              <a:rPr lang="ru-RU" sz="1600" b="1"/>
              <a:t>раздел </a:t>
            </a:r>
            <a:endParaRPr lang="en-US" sz="1600" b="1"/>
          </a:p>
        </p:txBody>
      </p:sp>
      <p:sp>
        <p:nvSpPr>
          <p:cNvPr id="15369" name="AutoShape 8"/>
          <p:cNvSpPr>
            <a:spLocks noChangeArrowheads="1"/>
          </p:cNvSpPr>
          <p:nvPr/>
        </p:nvSpPr>
        <p:spPr bwMode="gray">
          <a:xfrm>
            <a:off x="7296150" y="1494966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C9F8C"/>
              </a:gs>
              <a:gs pos="50000">
                <a:srgbClr val="F1C4BA"/>
              </a:gs>
              <a:gs pos="100000">
                <a:srgbClr val="F7E2DE"/>
              </a:gs>
            </a:gsLst>
            <a:lin ang="108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600" b="1" dirty="0"/>
              <a:t>Организационный </a:t>
            </a:r>
          </a:p>
          <a:p>
            <a:pPr algn="ctr" eaLnBrk="1" hangingPunct="1"/>
            <a:r>
              <a:rPr lang="ru-RU" sz="1600" b="1" dirty="0"/>
              <a:t>раздел </a:t>
            </a:r>
            <a:endParaRPr lang="en-US" sz="1600" b="1" dirty="0"/>
          </a:p>
        </p:txBody>
      </p:sp>
      <p:sp>
        <p:nvSpPr>
          <p:cNvPr id="15370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C3D76B-AF64-4C2C-921F-75521271FF6C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400"/>
          </a:p>
        </p:txBody>
      </p:sp>
      <p:sp>
        <p:nvSpPr>
          <p:cNvPr id="10" name="矩形 5"/>
          <p:cNvSpPr/>
          <p:nvPr/>
        </p:nvSpPr>
        <p:spPr>
          <a:xfrm>
            <a:off x="866274" y="40676"/>
            <a:ext cx="98017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ru-RU" altLang="zh-CN" sz="4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宋体" charset="-122"/>
            </a:endParaRPr>
          </a:p>
          <a:p>
            <a:pPr eaLnBrk="1" hangingPunct="1">
              <a:defRPr/>
            </a:pPr>
            <a:r>
              <a:rPr lang="ru-RU" altLang="zh-CN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宋体" charset="-122"/>
              </a:rPr>
              <a:t>Структура ОПП</a:t>
            </a:r>
            <a:endParaRPr lang="zh-CN" alt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gray">
          <a:xfrm>
            <a:off x="9223035" y="562585"/>
            <a:ext cx="2483768" cy="923330"/>
          </a:xfrm>
          <a:prstGeom prst="rect">
            <a:avLst/>
          </a:prstGeom>
          <a:solidFill>
            <a:srgbClr val="118B31"/>
          </a:solidFill>
          <a:ln w="9525" algn="ctr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zh-CN" b="1" dirty="0">
                <a:solidFill>
                  <a:schemeClr val="bg1"/>
                </a:solidFill>
                <a:ea typeface="宋体" charset="-122"/>
              </a:rPr>
              <a:t>Для чего учить?</a:t>
            </a:r>
          </a:p>
          <a:p>
            <a:pPr eaLnBrk="1" hangingPunct="1">
              <a:defRPr/>
            </a:pPr>
            <a:r>
              <a:rPr lang="ru-RU" altLang="zh-CN" b="1" dirty="0">
                <a:solidFill>
                  <a:schemeClr val="bg1"/>
                </a:solidFill>
                <a:ea typeface="宋体" charset="-122"/>
              </a:rPr>
              <a:t>Чему учить?</a:t>
            </a:r>
          </a:p>
          <a:p>
            <a:pPr eaLnBrk="1" hangingPunct="1">
              <a:defRPr/>
            </a:pPr>
            <a:r>
              <a:rPr lang="ru-RU" altLang="zh-CN" b="1" dirty="0">
                <a:solidFill>
                  <a:schemeClr val="bg1"/>
                </a:solidFill>
                <a:ea typeface="宋体" charset="-122"/>
              </a:rPr>
              <a:t> Как учить?</a:t>
            </a:r>
            <a:endParaRPr lang="en-US" altLang="zh-CN" b="1" dirty="0">
              <a:solidFill>
                <a:schemeClr val="bg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9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92430" y="223787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Компетенция </a:t>
            </a:r>
            <a:r>
              <a:rPr lang="ru-RU" sz="3200" b="1" dirty="0" smtClean="0">
                <a:solidFill>
                  <a:srgbClr val="0070C0"/>
                </a:solidFill>
              </a:rPr>
              <a:t>школы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232034" y="1328286"/>
            <a:ext cx="9750392" cy="483188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1800" b="1" dirty="0">
                <a:solidFill>
                  <a:srgbClr val="0070C0"/>
                </a:solidFill>
              </a:rPr>
              <a:t>На основе  ФГОС, с учетом ПООП формулируются  цели, задачи, принципы и подходы,  отражаются:</a:t>
            </a:r>
          </a:p>
          <a:p>
            <a:r>
              <a:rPr lang="ru-RU" sz="1600" dirty="0"/>
              <a:t>  направленность развития образовательной организации (школа  с углубленным изучением отдельных предметов, спортивная, художественная, экологической направленности и др.) </a:t>
            </a:r>
          </a:p>
          <a:p>
            <a:r>
              <a:rPr lang="ru-RU" sz="1600" dirty="0"/>
              <a:t>особенности контингента обучающихся и организации  образовательной деятельности</a:t>
            </a:r>
            <a:r>
              <a:rPr lang="ru-RU" sz="1600" dirty="0" smtClean="0"/>
              <a:t>:</a:t>
            </a: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/>
              <a:t>разный уровень дошкольной подготовки, социальных условий развития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/>
              <a:t>разный уровень владения русским языком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/>
              <a:t>логопедические проблемы детей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/>
              <a:t> наполняемость классов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/>
              <a:t>коррекционные классы, инклюзивное образование и другие </a:t>
            </a:r>
            <a:r>
              <a:rPr lang="ru-RU" sz="1600" dirty="0" smtClean="0"/>
              <a:t>факторы</a:t>
            </a:r>
            <a:endParaRPr lang="ru-RU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/>
              <a:t>Может быть разработан конкретизированный и учитывающий  особенности развития образовательной организации «портрет выпускника»</a:t>
            </a:r>
          </a:p>
          <a:p>
            <a:r>
              <a:rPr lang="ru-RU" sz="1600" dirty="0"/>
              <a:t> Может быть представлена информация о общественных организациях, фондах, инициативных группах, общественных экспертных и управляющих советах, если они существуют и эффективно сотрудничают с образовательной организацией</a:t>
            </a:r>
          </a:p>
          <a:p>
            <a:pPr>
              <a:buFontTx/>
              <a:buNone/>
            </a:pPr>
            <a:endParaRPr lang="ru-RU" sz="1600" dirty="0"/>
          </a:p>
          <a:p>
            <a:pPr>
              <a:buFontTx/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27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6600825" y="1052514"/>
            <a:ext cx="3887788" cy="4321175"/>
          </a:xfrm>
          <a:prstGeom prst="round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03388" y="1052514"/>
            <a:ext cx="4679950" cy="4321175"/>
          </a:xfrm>
          <a:prstGeom prst="round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8916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Проектирование </a:t>
            </a:r>
            <a:r>
              <a:rPr lang="ru-RU" sz="2000" b="1" dirty="0">
                <a:solidFill>
                  <a:srgbClr val="0070C0"/>
                </a:solidFill>
                <a:ea typeface="Times New Roman" panose="02020603050405020304" pitchFamily="18" charset="0"/>
                <a:cs typeface="Courier New" panose="02070309020205020404" pitchFamily="49" charset="0"/>
              </a:rPr>
              <a:t>подраздела  «Система оценки достижения  планируемых результатов освоения ООП»</a:t>
            </a:r>
            <a:endParaRPr lang="ru-RU" sz="2000" dirty="0">
              <a:solidFill>
                <a:srgbClr val="0070C0"/>
              </a:solidFill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63750" y="1196975"/>
            <a:ext cx="4032250" cy="7191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</a:rPr>
              <a:t>Внутренняя  оценка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</a:rPr>
              <a:t>Школа  разрабатывает и утверждает  критерии, процедуры,  инструментарий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79651" y="1989138"/>
            <a:ext cx="1655763" cy="576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Стартовая диагностика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5776" y="2636838"/>
            <a:ext cx="1871663" cy="576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Т</a:t>
            </a:r>
            <a:r>
              <a:rPr lang="en-US" sz="1200" dirty="0">
                <a:solidFill>
                  <a:schemeClr val="tx1"/>
                </a:solidFill>
              </a:rPr>
              <a:t>екущ</a:t>
            </a:r>
            <a:r>
              <a:rPr lang="ru-RU" sz="1200" dirty="0" err="1">
                <a:solidFill>
                  <a:schemeClr val="tx1"/>
                </a:solidFill>
              </a:rPr>
              <a:t>ая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оценк</a:t>
            </a:r>
            <a:r>
              <a:rPr lang="ru-RU" sz="12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19288" y="2636838"/>
            <a:ext cx="1655762" cy="576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П</a:t>
            </a:r>
            <a:r>
              <a:rPr lang="en-US" sz="1200" dirty="0">
                <a:solidFill>
                  <a:schemeClr val="tx1"/>
                </a:solidFill>
              </a:rPr>
              <a:t>ортфолио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08213" y="3357563"/>
            <a:ext cx="1655762" cy="576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Внутришкольные мониторинги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92313" y="4076701"/>
            <a:ext cx="1655762" cy="576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Итоговая аттестация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79876" y="3357563"/>
            <a:ext cx="1655763" cy="576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П</a:t>
            </a:r>
            <a:r>
              <a:rPr lang="en-US" sz="1200" dirty="0">
                <a:solidFill>
                  <a:schemeClr val="tx1"/>
                </a:solidFill>
              </a:rPr>
              <a:t>ромежуточну</a:t>
            </a:r>
            <a:r>
              <a:rPr lang="ru-RU" sz="1200" dirty="0">
                <a:solidFill>
                  <a:schemeClr val="tx1"/>
                </a:solidFill>
              </a:rPr>
              <a:t>ая аттестация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91544" y="5473005"/>
            <a:ext cx="8280920" cy="1046440"/>
          </a:xfrm>
          <a:prstGeom prst="rect">
            <a:avLst/>
          </a:prstGeom>
          <a:gradFill flip="none" rotWithShape="1">
            <a:gsLst>
              <a:gs pos="0">
                <a:srgbClr val="000099">
                  <a:shade val="30000"/>
                  <a:satMod val="115000"/>
                </a:srgbClr>
              </a:gs>
              <a:gs pos="50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</a:rPr>
              <a:t>№ 273 – ФЗ «Об образовании в РФ» (ст.30)  в школе разрабатывается локальный  акт, определяющий формы, периодичность и порядок текущего контроля достижения планируемых результатов</a:t>
            </a:r>
          </a:p>
          <a:p>
            <a:pPr eaLnBrk="1" hangingPunct="1">
              <a:defRPr/>
            </a:pP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59600" y="1125539"/>
            <a:ext cx="3168650" cy="790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</a:rPr>
              <a:t>Внешняя оценка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A50021"/>
                </a:solidFill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Объективные методы оценки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A50021"/>
                </a:solidFill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(инструментарий, процедуры и критерии)</a:t>
            </a:r>
            <a:endParaRPr lang="ru-RU" sz="1400" b="1" dirty="0">
              <a:solidFill>
                <a:srgbClr val="A50021"/>
              </a:solidFill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88163" y="2060576"/>
            <a:ext cx="3384550" cy="7207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М</a:t>
            </a:r>
            <a:r>
              <a:rPr lang="en-US" sz="1200" dirty="0">
                <a:solidFill>
                  <a:schemeClr val="tx1"/>
                </a:solidFill>
              </a:rPr>
              <a:t>ониторинговые исследования </a:t>
            </a:r>
            <a:endParaRPr lang="ru-RU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муниципального, регионального и</a:t>
            </a:r>
            <a:endParaRPr lang="ru-RU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 федерального уровней</a:t>
            </a:r>
            <a:r>
              <a:rPr lang="ru-RU" sz="1200" dirty="0">
                <a:solidFill>
                  <a:schemeClr val="tx1"/>
                </a:solidFill>
              </a:rPr>
              <a:t>  (ст. 97  273 –ФЗ)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80326" y="2852738"/>
            <a:ext cx="1871663" cy="576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Г</a:t>
            </a:r>
            <a:r>
              <a:rPr lang="en-US" sz="1200" dirty="0">
                <a:solidFill>
                  <a:schemeClr val="tx1"/>
                </a:solidFill>
              </a:rPr>
              <a:t>осударственная итоговая аттестация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680326" y="3573463"/>
            <a:ext cx="1871663" cy="576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Н</a:t>
            </a:r>
            <a:r>
              <a:rPr lang="en-US" sz="1200" dirty="0">
                <a:solidFill>
                  <a:schemeClr val="tx1"/>
                </a:solidFill>
              </a:rPr>
              <a:t>езависимая оценка качества образования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32625" y="4652964"/>
            <a:ext cx="3024188" cy="504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Аккредитация образовательных организаций </a:t>
            </a: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08214" y="4724401"/>
            <a:ext cx="3527425" cy="576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Самообследование образовательной</a:t>
            </a:r>
          </a:p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 организации  </a:t>
            </a: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51313" y="1989138"/>
            <a:ext cx="1657350" cy="576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C00000"/>
                </a:solidFill>
              </a:rPr>
              <a:t>Рефлексивная самооценка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56138" y="4076701"/>
            <a:ext cx="1655762" cy="5762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Оценка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17465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03388" y="1196976"/>
            <a:ext cx="8642350" cy="396081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>
                <a:solidFill>
                  <a:srgbClr val="800000"/>
                </a:solidFill>
              </a:rPr>
              <a:t>1. Описание организации и содержания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/>
              <a:t>промежуточной аттестации обучающихся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/>
              <a:t>итоговой оценки по предметам, не выносимым на  ГИА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/>
              <a:t>оценки проектной деятельности обучающихся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>
                <a:solidFill>
                  <a:srgbClr val="CC3300"/>
                </a:solidFill>
              </a:rPr>
              <a:t> </a:t>
            </a:r>
            <a:r>
              <a:rPr lang="ru-RU" sz="1600" dirty="0">
                <a:solidFill>
                  <a:srgbClr val="800000"/>
                </a:solidFill>
              </a:rPr>
              <a:t>2. Адаптация инструментария для итоговой оценки, разработанного на федеральном уровне, для  организации</a:t>
            </a:r>
            <a:r>
              <a:rPr lang="ru-RU" sz="1600" dirty="0"/>
              <a:t>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600" dirty="0"/>
              <a:t> </a:t>
            </a:r>
            <a:r>
              <a:rPr lang="ru-RU" sz="1600" dirty="0"/>
              <a:t>оценки достижения планируемых результатов в рамках текущего и тематического контроля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/>
              <a:t>промежуточной аттестации (системы </a:t>
            </a:r>
            <a:r>
              <a:rPr lang="ru-RU" sz="1600" dirty="0" err="1"/>
              <a:t>внутришкольного</a:t>
            </a:r>
            <a:r>
              <a:rPr lang="ru-RU" sz="1600" dirty="0"/>
              <a:t> мониторинга)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dirty="0"/>
              <a:t>итоговой аттестации по предметам, не выносимым на государственную итоговую аттестацию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1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>
                <a:solidFill>
                  <a:srgbClr val="800000"/>
                </a:solidFill>
              </a:rPr>
              <a:t>3.Адаптация (разработка) инструментария для итоговой оценки по предметам и/или  программам, вводимым образовательной организацией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>
                <a:solidFill>
                  <a:srgbClr val="800000"/>
                </a:solidFill>
              </a:rPr>
              <a:t>4.  Адаптация (разработка)  инструментария для организации стартовой диагностики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dirty="0">
                <a:solidFill>
                  <a:srgbClr val="800000"/>
                </a:solidFill>
              </a:rPr>
              <a:t>5  Адаптация или разработка  инструментария  системы </a:t>
            </a:r>
            <a:r>
              <a:rPr lang="ru-RU" sz="1600" dirty="0" err="1">
                <a:solidFill>
                  <a:srgbClr val="800000"/>
                </a:solidFill>
              </a:rPr>
              <a:t>внутришкольного</a:t>
            </a:r>
            <a:r>
              <a:rPr lang="ru-RU" sz="1600" dirty="0">
                <a:solidFill>
                  <a:srgbClr val="800000"/>
                </a:solidFill>
              </a:rPr>
              <a:t> контроля</a:t>
            </a:r>
          </a:p>
        </p:txBody>
      </p:sp>
      <p:sp>
        <p:nvSpPr>
          <p:cNvPr id="43011" name="Прямоугольник 10"/>
          <p:cNvSpPr>
            <a:spLocks noChangeArrowheads="1"/>
          </p:cNvSpPr>
          <p:nvPr/>
        </p:nvSpPr>
        <p:spPr bwMode="auto">
          <a:xfrm>
            <a:off x="2280444" y="545048"/>
            <a:ext cx="7488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0070C0"/>
                </a:solidFill>
              </a:rPr>
              <a:t>Компетенция школы по проектированию системы оценки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03388" y="4863466"/>
            <a:ext cx="85693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1400" dirty="0"/>
          </a:p>
          <a:p>
            <a:pPr algn="just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ФЗ -273 «Об образовании в РФ», ст.28</a:t>
            </a:r>
          </a:p>
          <a:p>
            <a:pPr algn="just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1О) осуществление текущего контроля успеваемости и промежуточной аттестации обучающихся, установление их форм, периодичности и порядка проведения;</a:t>
            </a:r>
          </a:p>
          <a:p>
            <a:pPr algn="just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11) индивидуальный учет результатов освоения обучающимися образовательных программ </a:t>
            </a: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Проектирование </a:t>
            </a:r>
            <a:r>
              <a:rPr lang="ru-RU" sz="2400" b="1" dirty="0">
                <a:solidFill>
                  <a:srgbClr val="0070C0"/>
                </a:solidFill>
              </a:rPr>
              <a:t>рабочих  программ 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учебных предметов, курсов</a:t>
            </a:r>
          </a:p>
        </p:txBody>
      </p:sp>
      <p:sp>
        <p:nvSpPr>
          <p:cNvPr id="51203" name="Текст 2"/>
          <p:cNvSpPr>
            <a:spLocks noGrp="1"/>
          </p:cNvSpPr>
          <p:nvPr>
            <p:ph type="body" idx="1"/>
          </p:nvPr>
        </p:nvSpPr>
        <p:spPr>
          <a:xfrm>
            <a:off x="1749428" y="924519"/>
            <a:ext cx="4537075" cy="639763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sz="1600">
                <a:solidFill>
                  <a:srgbClr val="C00000"/>
                </a:solidFill>
              </a:rPr>
              <a:t>Требования ФГОС  к рабочим программам учебных предметов, курсов 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5952390"/>
              </p:ext>
            </p:extLst>
          </p:nvPr>
        </p:nvGraphicFramePr>
        <p:xfrm>
          <a:off x="837115" y="1564282"/>
          <a:ext cx="4537075" cy="505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075"/>
              </a:tblGrid>
              <a:tr h="944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курсов, в том числе внеурочной деятельности должны обеспечивать достижение планируемых результатов освоения  ООП</a:t>
                      </a:r>
                    </a:p>
                  </a:txBody>
                  <a:tcPr marL="91452" marR="91452" marT="45714" marB="45714"/>
                </a:tc>
              </a:tr>
              <a:tr h="115816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отдельных учебных предметов, курсов, в том числе внеурочной деятельности разрабатываются на основе требований к результатам освоения ООП с учетом программ, включенных в ее структуру</a:t>
                      </a:r>
                      <a:endParaRPr lang="ru-RU" sz="1400" b="0" dirty="0"/>
                    </a:p>
                  </a:txBody>
                  <a:tcPr marL="91452" marR="91452" marT="45714" marB="45714"/>
                </a:tc>
              </a:tr>
              <a:tr h="731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Требования ФГОС к  структуре рабочих программ </a:t>
                      </a:r>
                      <a:r>
                        <a:rPr lang="ru-RU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курсов внеурочной деятельности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(пр. от 31 12.2015 № 1576,1577,1578)</a:t>
                      </a:r>
                    </a:p>
                  </a:txBody>
                  <a:tcPr marL="91452" marR="91452" marT="45714" marB="45714"/>
                </a:tc>
              </a:tr>
              <a:tr h="2224905">
                <a:tc>
                  <a:txBody>
                    <a:bodyPr/>
                    <a:lstStyle/>
                    <a:p>
                      <a:pPr fontAlgn="base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курсов внеурочной деятельности должны содержать:</a:t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результаты освоения курса внеурочной деятельности;</a:t>
                      </a:r>
                    </a:p>
                    <a:p>
                      <a:pPr fontAlgn="base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содержание курса внеурочной деятельности с указанием форм организации и видов деятельности;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тематическое планирование.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dirty="0"/>
                    </a:p>
                  </a:txBody>
                  <a:tcPr marL="91452" marR="91452" marT="45714" marB="45714"/>
                </a:tc>
              </a:tr>
            </a:tbl>
          </a:graphicData>
        </a:graphic>
      </p:graphicFrame>
      <p:sp>
        <p:nvSpPr>
          <p:cNvPr id="51216" name="Текст 4"/>
          <p:cNvSpPr>
            <a:spLocks noGrp="1"/>
          </p:cNvSpPr>
          <p:nvPr>
            <p:ph type="body" sz="quarter" idx="3"/>
          </p:nvPr>
        </p:nvSpPr>
        <p:spPr>
          <a:xfrm>
            <a:off x="6456364" y="981076"/>
            <a:ext cx="4041775" cy="1071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1600">
                <a:solidFill>
                  <a:srgbClr val="C00000"/>
                </a:solidFill>
              </a:rPr>
              <a:t>Требования ФГОС к  структуре рабочих программ учебных предметов (пр. от 31 12.2015 № 1576,1577,1578)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6456364" y="2060575"/>
          <a:ext cx="4041775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7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курсов должны содержать: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планируемые результаты освоения учебного предмета, курса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содержание учебного предмета, курса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тематическое планирование с указанием количества часов, отводимых на освоение каждой темы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Исключены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: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пояснительная записка 3) описание места учебного предмета в учебном плане 6)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основных видов учебной деятельности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7) описание учебно-методического и материально-технического обеспечения образовательной деятельности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31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30B4C0-EC66-437B-AD35-D30F881974E0}" type="slidenum">
              <a:rPr lang="es-E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sz="140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67439" y="4868864"/>
            <a:ext cx="4321175" cy="172878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620</Words>
  <Application>Microsoft Office PowerPoint</Application>
  <PresentationFormat>Произвольный</PresentationFormat>
  <Paragraphs>124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Критерии и показатели качества образовательного процесса</vt:lpstr>
      <vt:lpstr>Критерии и показатели качества образовательного процесса </vt:lpstr>
      <vt:lpstr>Показатели качества образовательного процесса</vt:lpstr>
      <vt:lpstr>Презентация PowerPoint</vt:lpstr>
      <vt:lpstr>Презентация PowerPoint</vt:lpstr>
      <vt:lpstr>Компетенция школы</vt:lpstr>
      <vt:lpstr>Проектирование подраздела  «Система оценки достижения  планируемых результатов освоения ООП»</vt:lpstr>
      <vt:lpstr>Презентация PowerPoint</vt:lpstr>
      <vt:lpstr>Проектирование рабочих  программ  учебных предметов, курсов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и показатели качества образовательного процесса в рамках ВСОКО</dc:title>
  <dc:creator>315</dc:creator>
  <cp:lastModifiedBy>Зорина</cp:lastModifiedBy>
  <cp:revision>9</cp:revision>
  <dcterms:created xsi:type="dcterms:W3CDTF">2018-09-26T12:33:08Z</dcterms:created>
  <dcterms:modified xsi:type="dcterms:W3CDTF">2018-11-15T14:23:21Z</dcterms:modified>
</cp:coreProperties>
</file>