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2" r:id="rId2"/>
    <p:sldId id="321" r:id="rId3"/>
    <p:sldId id="280" r:id="rId4"/>
    <p:sldId id="277" r:id="rId5"/>
    <p:sldId id="287" r:id="rId6"/>
    <p:sldId id="295" r:id="rId7"/>
    <p:sldId id="292" r:id="rId8"/>
    <p:sldId id="279" r:id="rId9"/>
    <p:sldId id="275" r:id="rId10"/>
    <p:sldId id="305" r:id="rId11"/>
    <p:sldId id="294" r:id="rId12"/>
    <p:sldId id="288" r:id="rId13"/>
    <p:sldId id="273" r:id="rId14"/>
    <p:sldId id="333" r:id="rId15"/>
    <p:sldId id="281" r:id="rId16"/>
    <p:sldId id="332" r:id="rId17"/>
    <p:sldId id="335" r:id="rId18"/>
    <p:sldId id="310" r:id="rId19"/>
    <p:sldId id="278" r:id="rId20"/>
    <p:sldId id="331" r:id="rId21"/>
    <p:sldId id="338" r:id="rId22"/>
    <p:sldId id="339" r:id="rId23"/>
    <p:sldId id="28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люшкины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CC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13" autoAdjust="0"/>
  </p:normalViewPr>
  <p:slideViewPr>
    <p:cSldViewPr>
      <p:cViewPr>
        <p:scale>
          <a:sx n="58" d="100"/>
          <a:sy n="58" d="100"/>
        </p:scale>
        <p:origin x="-1704" y="-3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  2017 – 2018 год (сентябрь)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842429796165572"/>
          <c:y val="3.8950751526580944E-2"/>
        </c:manualLayout>
      </c:layout>
      <c:overlay val="0"/>
      <c:spPr>
        <a:noFill/>
        <a:ln w="20393">
          <a:noFill/>
        </a:ln>
      </c:spPr>
    </c:title>
    <c:autoTitleDeleted val="0"/>
    <c:view3D>
      <c:rotX val="15"/>
      <c:hPercent val="3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0675675675675678E-2"/>
          <c:y val="0.19262295081967212"/>
          <c:w val="0.84121621621621623"/>
          <c:h val="0.6639344262295081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0196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Лист1!$B$1:$B$3</c:f>
              <c:numCache>
                <c:formatCode>General</c:formatCode>
                <c:ptCount val="3"/>
                <c:pt idx="0">
                  <c:v>36</c:v>
                </c:pt>
                <c:pt idx="1">
                  <c:v>41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79373440"/>
        <c:axId val="79375360"/>
        <c:axId val="0"/>
      </c:bar3DChart>
      <c:catAx>
        <c:axId val="7937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7937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375360"/>
        <c:scaling>
          <c:orientation val="minMax"/>
        </c:scaling>
        <c:delete val="0"/>
        <c:axPos val="l"/>
        <c:majorGridlines>
          <c:spPr>
            <a:ln w="254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4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373440"/>
        <c:crosses val="autoZero"/>
        <c:crossBetween val="between"/>
      </c:valAx>
      <c:spPr>
        <a:noFill/>
        <a:ln w="20393">
          <a:noFill/>
        </a:ln>
      </c:spPr>
    </c:plotArea>
    <c:plotVisOnly val="1"/>
    <c:dispBlanksAs val="gap"/>
    <c:showDLblsOverMax val="0"/>
  </c:chart>
  <c:spPr>
    <a:solidFill>
      <a:srgbClr val="FFFFFF"/>
    </a:solidFill>
    <a:ln w="2549">
      <a:solidFill>
        <a:srgbClr val="000000"/>
      </a:solidFill>
      <a:prstDash val="solid"/>
    </a:ln>
  </c:spPr>
  <c:txPr>
    <a:bodyPr/>
    <a:lstStyle/>
    <a:p>
      <a:pPr>
        <a:defRPr sz="74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7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 2017 – 2018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1157235063490744E-2"/>
          <c:y val="1.1104491468545526E-2"/>
        </c:manualLayout>
      </c:layout>
      <c:overlay val="0"/>
      <c:spPr>
        <a:noFill/>
        <a:ln w="19790">
          <a:noFill/>
        </a:ln>
      </c:spPr>
    </c:title>
    <c:autoTitleDeleted val="0"/>
    <c:view3D>
      <c:rotX val="15"/>
      <c:hPercent val="3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0675675675675678E-2"/>
          <c:y val="0.19262295081967212"/>
          <c:w val="0.84121621621621623"/>
          <c:h val="0.6639344262295081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9895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Лист1!$B$1:$B$3</c:f>
              <c:numCache>
                <c:formatCode>General</c:formatCode>
                <c:ptCount val="3"/>
                <c:pt idx="0">
                  <c:v>50</c:v>
                </c:pt>
                <c:pt idx="1">
                  <c:v>36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4268160"/>
        <c:axId val="104270464"/>
        <c:axId val="0"/>
      </c:bar3DChart>
      <c:catAx>
        <c:axId val="10426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4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10427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270464"/>
        <c:scaling>
          <c:orientation val="minMax"/>
        </c:scaling>
        <c:delete val="0"/>
        <c:axPos val="l"/>
        <c:majorGridlines>
          <c:spPr>
            <a:ln w="247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268160"/>
        <c:crosses val="autoZero"/>
        <c:crossBetween val="between"/>
      </c:valAx>
      <c:spPr>
        <a:noFill/>
        <a:ln w="19790">
          <a:noFill/>
        </a:ln>
      </c:spPr>
    </c:plotArea>
    <c:plotVisOnly val="1"/>
    <c:dispBlanksAs val="gap"/>
    <c:showDLblsOverMax val="0"/>
  </c:chart>
  <c:spPr>
    <a:solidFill>
      <a:srgbClr val="FFFFFF"/>
    </a:solidFill>
    <a:ln w="2474">
      <a:solidFill>
        <a:srgbClr val="000000"/>
      </a:solidFill>
      <a:prstDash val="solid"/>
    </a:ln>
  </c:spPr>
  <c:txPr>
    <a:bodyPr/>
    <a:lstStyle/>
    <a:p>
      <a:pPr>
        <a:defRPr sz="72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hPercent val="86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67460317460317465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1">
                  <c:v>36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1698304"/>
        <c:axId val="71716864"/>
        <c:axId val="0"/>
      </c:bar3DChart>
      <c:catAx>
        <c:axId val="7169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71686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171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69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2539682539683"/>
          <c:y val="0.37410071942446044"/>
          <c:w val="0.2253968253968254"/>
          <c:h val="0.2541966426858512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hPercent val="86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90476190476197E-2"/>
          <c:y val="5.9952038369304558E-2"/>
          <c:w val="0.67460317460317465"/>
          <c:h val="0.80095923261390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1"/>
                <c:pt idx="0">
                  <c:v>январь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1"/>
                <c:pt idx="0">
                  <c:v>январь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1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1"/>
                <c:pt idx="0">
                  <c:v>январь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4344960"/>
        <c:axId val="104351616"/>
        <c:axId val="0"/>
      </c:bar3DChart>
      <c:catAx>
        <c:axId val="1043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35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35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34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97558480669587"/>
          <c:y val="0.34509955413297611"/>
          <c:w val="0.25414984602604773"/>
          <c:h val="0.3557014080111438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7F1AE-CD57-4C68-B18D-228EF1A1122E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5F195D-59AA-4E9B-81AE-FA4F19925F67}">
      <dgm:prSet custT="1"/>
      <dgm:spPr/>
      <dgm:t>
        <a:bodyPr/>
        <a:lstStyle/>
        <a:p>
          <a:pPr rtl="0"/>
          <a:r>
            <a:rPr lang="ru-RU" sz="1600" b="1" i="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Является одним из методов развивающего обучения и самообразования;</a:t>
          </a:r>
          <a:endParaRPr lang="ru-RU" sz="1600" i="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7F5CD-3F2C-4296-87AE-EE02912D39ED}" type="parTrans" cxnId="{87392030-2267-461C-B6CB-5B289C93F255}">
      <dgm:prSet/>
      <dgm:spPr/>
      <dgm:t>
        <a:bodyPr/>
        <a:lstStyle/>
        <a:p>
          <a:endParaRPr lang="ru-RU"/>
        </a:p>
      </dgm:t>
    </dgm:pt>
    <dgm:pt modelId="{823ECF12-7E2D-4C4B-9313-5E33A56C6409}" type="sibTrans" cxnId="{87392030-2267-461C-B6CB-5B289C93F255}">
      <dgm:prSet/>
      <dgm:spPr/>
      <dgm:t>
        <a:bodyPr/>
        <a:lstStyle/>
        <a:p>
          <a:endParaRPr lang="ru-RU"/>
        </a:p>
      </dgm:t>
    </dgm:pt>
    <dgm:pt modelId="{ED5BF2BF-79A7-4C5B-A8DD-F0B055C996D9}">
      <dgm:prSet custT="1"/>
      <dgm:spPr/>
      <dgm:t>
        <a:bodyPr/>
        <a:lstStyle/>
        <a:p>
          <a:pPr rtl="0"/>
          <a:r>
            <a:rPr lang="ru-RU" sz="16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Способствует выработке исследовательских </a:t>
          </a:r>
          <a:r>
            <a:rPr lang="ru-RU" sz="16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умений;</a:t>
          </a:r>
          <a:endParaRPr lang="ru-RU" sz="7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A2466-6815-4C32-93EF-1EB9313D211D}" type="parTrans" cxnId="{240F5A49-F8AC-4899-919F-65939816B930}">
      <dgm:prSet/>
      <dgm:spPr/>
      <dgm:t>
        <a:bodyPr/>
        <a:lstStyle/>
        <a:p>
          <a:endParaRPr lang="ru-RU"/>
        </a:p>
      </dgm:t>
    </dgm:pt>
    <dgm:pt modelId="{CF80D8C4-5FBB-4FE2-97BF-B2BA5D7192E7}" type="sibTrans" cxnId="{240F5A49-F8AC-4899-919F-65939816B930}">
      <dgm:prSet/>
      <dgm:spPr/>
      <dgm:t>
        <a:bodyPr/>
        <a:lstStyle/>
        <a:p>
          <a:endParaRPr lang="ru-RU"/>
        </a:p>
      </dgm:t>
    </dgm:pt>
    <dgm:pt modelId="{B88DA594-01AC-4D9C-B5C1-E1F226D7454D}">
      <dgm:prSet custT="1"/>
      <dgm:spPr/>
      <dgm:t>
        <a:bodyPr/>
        <a:lstStyle/>
        <a:p>
          <a:pPr rtl="0"/>
          <a:r>
            <a:rPr lang="ru-RU" sz="1600" b="1" i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Способствует развитию креативности и </a:t>
          </a:r>
          <a:r>
            <a:rPr lang="ru-RU" sz="1600" b="1" i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личности;</a:t>
          </a:r>
          <a:endParaRPr lang="ru-RU" sz="700" i="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CEC25-3487-4564-83A2-239F7C9CC88D}" type="parTrans" cxnId="{51EA0FB6-C80C-4E51-82E5-FB242479B1E6}">
      <dgm:prSet/>
      <dgm:spPr/>
      <dgm:t>
        <a:bodyPr/>
        <a:lstStyle/>
        <a:p>
          <a:endParaRPr lang="ru-RU"/>
        </a:p>
      </dgm:t>
    </dgm:pt>
    <dgm:pt modelId="{CD55BA6D-6C3F-4288-B5B8-7FFD849B1440}" type="sibTrans" cxnId="{51EA0FB6-C80C-4E51-82E5-FB242479B1E6}">
      <dgm:prSet/>
      <dgm:spPr/>
      <dgm:t>
        <a:bodyPr/>
        <a:lstStyle/>
        <a:p>
          <a:endParaRPr lang="ru-RU"/>
        </a:p>
      </dgm:t>
    </dgm:pt>
    <dgm:pt modelId="{0A0B12DB-1555-469C-A8A4-EBFDD17F6D61}">
      <dgm:prSet custT="1"/>
      <dgm:spPr/>
      <dgm:t>
        <a:bodyPr/>
        <a:lstStyle/>
        <a:p>
          <a:pPr rtl="0"/>
          <a:r>
            <a:rPr lang="ru-RU" sz="1600" b="1" i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Повышает </a:t>
          </a:r>
          <a:r>
            <a:rPr lang="ru-RU" sz="1600" b="1" i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компетентность педагога.</a:t>
          </a:r>
          <a:endParaRPr lang="ru-RU" sz="1600" i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00C81-59E7-492C-95C6-904945DB4EE4}" type="parTrans" cxnId="{326291DD-B84F-4FC9-8851-A9F780305577}">
      <dgm:prSet/>
      <dgm:spPr/>
      <dgm:t>
        <a:bodyPr/>
        <a:lstStyle/>
        <a:p>
          <a:endParaRPr lang="ru-RU"/>
        </a:p>
      </dgm:t>
    </dgm:pt>
    <dgm:pt modelId="{A4340EC8-8240-45BA-91FF-715EA5E2653C}" type="sibTrans" cxnId="{326291DD-B84F-4FC9-8851-A9F780305577}">
      <dgm:prSet/>
      <dgm:spPr/>
      <dgm:t>
        <a:bodyPr/>
        <a:lstStyle/>
        <a:p>
          <a:endParaRPr lang="ru-RU"/>
        </a:p>
      </dgm:t>
    </dgm:pt>
    <dgm:pt modelId="{EB3FBDB3-B02D-46A8-9759-BF3394B4B2A5}">
      <dgm:prSet custT="1"/>
      <dgm:spPr/>
      <dgm:t>
        <a:bodyPr/>
        <a:lstStyle/>
        <a:p>
          <a:pPr rtl="0"/>
          <a:r>
            <a:rPr lang="ru-RU" sz="1600" b="1" i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Повышает качество образовательного процесса;</a:t>
          </a:r>
          <a:endParaRPr lang="ru-RU" sz="1600" i="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E03A0-22C0-4F2F-80E3-0D7227D8339D}" type="parTrans" cxnId="{A5ABFA2A-D016-4DAB-9212-89801B415B8E}">
      <dgm:prSet/>
      <dgm:spPr/>
      <dgm:t>
        <a:bodyPr/>
        <a:lstStyle/>
        <a:p>
          <a:endParaRPr lang="ru-RU"/>
        </a:p>
      </dgm:t>
    </dgm:pt>
    <dgm:pt modelId="{FFBA4F9B-3EBF-4FA4-8E1D-C118C258DDB0}" type="sibTrans" cxnId="{A5ABFA2A-D016-4DAB-9212-89801B415B8E}">
      <dgm:prSet/>
      <dgm:spPr/>
      <dgm:t>
        <a:bodyPr/>
        <a:lstStyle/>
        <a:p>
          <a:endParaRPr lang="ru-RU"/>
        </a:p>
      </dgm:t>
    </dgm:pt>
    <dgm:pt modelId="{F4D23E4B-B61A-47A5-8CD7-EA4C2F8E8447}">
      <dgm:prSet/>
      <dgm:spPr/>
      <dgm:t>
        <a:bodyPr/>
        <a:lstStyle/>
        <a:p>
          <a:endParaRPr lang="ru-RU"/>
        </a:p>
      </dgm:t>
    </dgm:pt>
    <dgm:pt modelId="{5A971EE9-C063-4B98-8606-A56177DD387B}" type="parTrans" cxnId="{0401DE67-97E5-4574-85E3-3A2A2CF70F27}">
      <dgm:prSet/>
      <dgm:spPr/>
      <dgm:t>
        <a:bodyPr/>
        <a:lstStyle/>
        <a:p>
          <a:endParaRPr lang="ru-RU"/>
        </a:p>
      </dgm:t>
    </dgm:pt>
    <dgm:pt modelId="{3BB5FE3B-C8FF-4626-997B-5137F4FAC452}" type="sibTrans" cxnId="{0401DE67-97E5-4574-85E3-3A2A2CF70F27}">
      <dgm:prSet/>
      <dgm:spPr/>
      <dgm:t>
        <a:bodyPr/>
        <a:lstStyle/>
        <a:p>
          <a:endParaRPr lang="ru-RU"/>
        </a:p>
      </dgm:t>
    </dgm:pt>
    <dgm:pt modelId="{33261907-98FD-48E8-8C0E-B776DEB65303}" type="pres">
      <dgm:prSet presAssocID="{99E7F1AE-CD57-4C68-B18D-228EF1A1122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A8C91-0508-4471-A8CE-C354A25DCB17}" type="pres">
      <dgm:prSet presAssocID="{3A5F195D-59AA-4E9B-81AE-FA4F19925F67}" presName="circ1" presStyleLbl="vennNode1" presStyleIdx="0" presStyleCnt="6"/>
      <dgm:spPr/>
      <dgm:t>
        <a:bodyPr/>
        <a:lstStyle/>
        <a:p>
          <a:endParaRPr lang="ru-RU"/>
        </a:p>
      </dgm:t>
    </dgm:pt>
    <dgm:pt modelId="{C8EE8491-DCFE-46EB-BCDE-F9EDFA86ED63}" type="pres">
      <dgm:prSet presAssocID="{3A5F195D-59AA-4E9B-81AE-FA4F19925F67}" presName="circ1Tx" presStyleLbl="revTx" presStyleIdx="0" presStyleCnt="0" custScaleX="355719" custScaleY="68640" custLinFactNeighborX="68958" custLinFactNeighborY="17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F1889-9A99-4050-93B1-7082149F9D19}" type="pres">
      <dgm:prSet presAssocID="{ED5BF2BF-79A7-4C5B-A8DD-F0B055C996D9}" presName="circ2" presStyleLbl="vennNode1" presStyleIdx="1" presStyleCnt="6"/>
      <dgm:spPr/>
      <dgm:t>
        <a:bodyPr/>
        <a:lstStyle/>
        <a:p>
          <a:endParaRPr lang="ru-RU"/>
        </a:p>
      </dgm:t>
    </dgm:pt>
    <dgm:pt modelId="{839C485B-AF32-48FA-A7ED-04275BF53F56}" type="pres">
      <dgm:prSet presAssocID="{ED5BF2BF-79A7-4C5B-A8DD-F0B055C996D9}" presName="circ2Tx" presStyleLbl="revTx" presStyleIdx="0" presStyleCnt="0" custScaleX="212180" custScaleY="95323" custLinFactNeighborX="45401" custLinFactNeighborY="65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BFEA1-A3B9-4D81-903D-A0FF7D54F36C}" type="pres">
      <dgm:prSet presAssocID="{B88DA594-01AC-4D9C-B5C1-E1F226D7454D}" presName="circ3" presStyleLbl="vennNode1" presStyleIdx="2" presStyleCnt="6"/>
      <dgm:spPr/>
      <dgm:t>
        <a:bodyPr/>
        <a:lstStyle/>
        <a:p>
          <a:endParaRPr lang="ru-RU"/>
        </a:p>
      </dgm:t>
    </dgm:pt>
    <dgm:pt modelId="{C87F0DF5-B5EF-41BE-8F97-8D503DE67786}" type="pres">
      <dgm:prSet presAssocID="{B88DA594-01AC-4D9C-B5C1-E1F226D7454D}" presName="circ3Tx" presStyleLbl="revTx" presStyleIdx="0" presStyleCnt="0" custScaleX="222750" custScaleY="50374" custLinFactNeighborX="39489" custLinFactNeighborY="64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70C41-415A-4976-A73E-46C75DF7814C}" type="pres">
      <dgm:prSet presAssocID="{0A0B12DB-1555-469C-A8A4-EBFDD17F6D61}" presName="circ4" presStyleLbl="vennNode1" presStyleIdx="3" presStyleCnt="6"/>
      <dgm:spPr/>
    </dgm:pt>
    <dgm:pt modelId="{FFCFD0D6-35FE-4B5D-A3B1-C5E32C8A8D76}" type="pres">
      <dgm:prSet presAssocID="{0A0B12DB-1555-469C-A8A4-EBFDD17F6D61}" presName="circ4Tx" presStyleLbl="revTx" presStyleIdx="0" presStyleCnt="0" custScaleX="145749" custScaleY="81838" custLinFactX="-56730" custLinFactY="-100000" custLinFactNeighborX="-100000" custLinFactNeighborY="-135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50E1A-CC29-47A2-8E61-D492C7D9C959}" type="pres">
      <dgm:prSet presAssocID="{EB3FBDB3-B02D-46A8-9759-BF3394B4B2A5}" presName="circ5" presStyleLbl="vennNode1" presStyleIdx="4" presStyleCnt="6"/>
      <dgm:spPr/>
    </dgm:pt>
    <dgm:pt modelId="{41E71A28-3348-43F1-AD7E-B98256EE4DA8}" type="pres">
      <dgm:prSet presAssocID="{EB3FBDB3-B02D-46A8-9759-BF3394B4B2A5}" presName="circ5Tx" presStyleLbl="revTx" presStyleIdx="0" presStyleCnt="0" custScaleX="170240" custLinFactNeighborX="15915" custLinFactNeighborY="59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9C0BC-A660-4188-9B9A-D74829CA132D}" type="pres">
      <dgm:prSet presAssocID="{F4D23E4B-B61A-47A5-8CD7-EA4C2F8E8447}" presName="circ6" presStyleLbl="vennNode1" presStyleIdx="5" presStyleCnt="6" custLinFactNeighborX="-20790" custLinFactNeighborY="-4439"/>
      <dgm:spPr/>
    </dgm:pt>
    <dgm:pt modelId="{34C5FFD2-B7C2-4CE8-AD28-29A479180F3D}" type="pres">
      <dgm:prSet presAssocID="{F4D23E4B-B61A-47A5-8CD7-EA4C2F8E844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9EEA2-849B-41A5-BA95-1EAA6DF5922F}" type="presOf" srcId="{3A5F195D-59AA-4E9B-81AE-FA4F19925F67}" destId="{C8EE8491-DCFE-46EB-BCDE-F9EDFA86ED63}" srcOrd="0" destOrd="0" presId="urn:microsoft.com/office/officeart/2005/8/layout/venn1"/>
    <dgm:cxn modelId="{326291DD-B84F-4FC9-8851-A9F780305577}" srcId="{99E7F1AE-CD57-4C68-B18D-228EF1A1122E}" destId="{0A0B12DB-1555-469C-A8A4-EBFDD17F6D61}" srcOrd="3" destOrd="0" parTransId="{2C200C81-59E7-492C-95C6-904945DB4EE4}" sibTransId="{A4340EC8-8240-45BA-91FF-715EA5E2653C}"/>
    <dgm:cxn modelId="{240F5A49-F8AC-4899-919F-65939816B930}" srcId="{99E7F1AE-CD57-4C68-B18D-228EF1A1122E}" destId="{ED5BF2BF-79A7-4C5B-A8DD-F0B055C996D9}" srcOrd="1" destOrd="0" parTransId="{B08A2466-6815-4C32-93EF-1EB9313D211D}" sibTransId="{CF80D8C4-5FBB-4FE2-97BF-B2BA5D7192E7}"/>
    <dgm:cxn modelId="{51EA0FB6-C80C-4E51-82E5-FB242479B1E6}" srcId="{99E7F1AE-CD57-4C68-B18D-228EF1A1122E}" destId="{B88DA594-01AC-4D9C-B5C1-E1F226D7454D}" srcOrd="2" destOrd="0" parTransId="{CF9CEC25-3487-4564-83A2-239F7C9CC88D}" sibTransId="{CD55BA6D-6C3F-4288-B5B8-7FFD849B1440}"/>
    <dgm:cxn modelId="{0401DE67-97E5-4574-85E3-3A2A2CF70F27}" srcId="{99E7F1AE-CD57-4C68-B18D-228EF1A1122E}" destId="{F4D23E4B-B61A-47A5-8CD7-EA4C2F8E8447}" srcOrd="5" destOrd="0" parTransId="{5A971EE9-C063-4B98-8606-A56177DD387B}" sibTransId="{3BB5FE3B-C8FF-4626-997B-5137F4FAC452}"/>
    <dgm:cxn modelId="{A5ABFA2A-D016-4DAB-9212-89801B415B8E}" srcId="{99E7F1AE-CD57-4C68-B18D-228EF1A1122E}" destId="{EB3FBDB3-B02D-46A8-9759-BF3394B4B2A5}" srcOrd="4" destOrd="0" parTransId="{5BFE03A0-22C0-4F2F-80E3-0D7227D8339D}" sibTransId="{FFBA4F9B-3EBF-4FA4-8E1D-C118C258DDB0}"/>
    <dgm:cxn modelId="{356C3BE2-2E06-4568-9F72-49074246486D}" type="presOf" srcId="{F4D23E4B-B61A-47A5-8CD7-EA4C2F8E8447}" destId="{34C5FFD2-B7C2-4CE8-AD28-29A479180F3D}" srcOrd="0" destOrd="0" presId="urn:microsoft.com/office/officeart/2005/8/layout/venn1"/>
    <dgm:cxn modelId="{E03110C8-738A-4532-BB42-24B9AAB0C865}" type="presOf" srcId="{EB3FBDB3-B02D-46A8-9759-BF3394B4B2A5}" destId="{41E71A28-3348-43F1-AD7E-B98256EE4DA8}" srcOrd="0" destOrd="0" presId="urn:microsoft.com/office/officeart/2005/8/layout/venn1"/>
    <dgm:cxn modelId="{4F2FE0C4-C150-4D72-B5CD-C9595514164A}" type="presOf" srcId="{0A0B12DB-1555-469C-A8A4-EBFDD17F6D61}" destId="{FFCFD0D6-35FE-4B5D-A3B1-C5E32C8A8D76}" srcOrd="0" destOrd="0" presId="urn:microsoft.com/office/officeart/2005/8/layout/venn1"/>
    <dgm:cxn modelId="{87392030-2267-461C-B6CB-5B289C93F255}" srcId="{99E7F1AE-CD57-4C68-B18D-228EF1A1122E}" destId="{3A5F195D-59AA-4E9B-81AE-FA4F19925F67}" srcOrd="0" destOrd="0" parTransId="{0097F5CD-3F2C-4296-87AE-EE02912D39ED}" sibTransId="{823ECF12-7E2D-4C4B-9313-5E33A56C6409}"/>
    <dgm:cxn modelId="{3AE55460-BDEF-4B43-B66C-90A0B129D7A3}" type="presOf" srcId="{B88DA594-01AC-4D9C-B5C1-E1F226D7454D}" destId="{C87F0DF5-B5EF-41BE-8F97-8D503DE67786}" srcOrd="0" destOrd="0" presId="urn:microsoft.com/office/officeart/2005/8/layout/venn1"/>
    <dgm:cxn modelId="{672B038D-65F0-49FD-A42D-07D8641F424E}" type="presOf" srcId="{99E7F1AE-CD57-4C68-B18D-228EF1A1122E}" destId="{33261907-98FD-48E8-8C0E-B776DEB65303}" srcOrd="0" destOrd="0" presId="urn:microsoft.com/office/officeart/2005/8/layout/venn1"/>
    <dgm:cxn modelId="{ECC4882A-92EE-4EAE-BE29-F248091EFD0A}" type="presOf" srcId="{ED5BF2BF-79A7-4C5B-A8DD-F0B055C996D9}" destId="{839C485B-AF32-48FA-A7ED-04275BF53F56}" srcOrd="0" destOrd="0" presId="urn:microsoft.com/office/officeart/2005/8/layout/venn1"/>
    <dgm:cxn modelId="{F1A60C8A-7F37-4AB7-87A4-AC7CE0F6C137}" type="presParOf" srcId="{33261907-98FD-48E8-8C0E-B776DEB65303}" destId="{9D7A8C91-0508-4471-A8CE-C354A25DCB17}" srcOrd="0" destOrd="0" presId="urn:microsoft.com/office/officeart/2005/8/layout/venn1"/>
    <dgm:cxn modelId="{866F65F1-57C9-4412-904F-D90B2D04D378}" type="presParOf" srcId="{33261907-98FD-48E8-8C0E-B776DEB65303}" destId="{C8EE8491-DCFE-46EB-BCDE-F9EDFA86ED63}" srcOrd="1" destOrd="0" presId="urn:microsoft.com/office/officeart/2005/8/layout/venn1"/>
    <dgm:cxn modelId="{23AD7303-2C20-4DAC-ACEB-F2ADA0C45C4D}" type="presParOf" srcId="{33261907-98FD-48E8-8C0E-B776DEB65303}" destId="{784F1889-9A99-4050-93B1-7082149F9D19}" srcOrd="2" destOrd="0" presId="urn:microsoft.com/office/officeart/2005/8/layout/venn1"/>
    <dgm:cxn modelId="{E0528E10-2C13-4CDD-A7CB-4146DA13AFE1}" type="presParOf" srcId="{33261907-98FD-48E8-8C0E-B776DEB65303}" destId="{839C485B-AF32-48FA-A7ED-04275BF53F56}" srcOrd="3" destOrd="0" presId="urn:microsoft.com/office/officeart/2005/8/layout/venn1"/>
    <dgm:cxn modelId="{22A77543-192A-4DCE-941A-91EA6086CD60}" type="presParOf" srcId="{33261907-98FD-48E8-8C0E-B776DEB65303}" destId="{0DABFEA1-A3B9-4D81-903D-A0FF7D54F36C}" srcOrd="4" destOrd="0" presId="urn:microsoft.com/office/officeart/2005/8/layout/venn1"/>
    <dgm:cxn modelId="{CBBA8C2B-E326-4339-94A7-BD867FBC85C7}" type="presParOf" srcId="{33261907-98FD-48E8-8C0E-B776DEB65303}" destId="{C87F0DF5-B5EF-41BE-8F97-8D503DE67786}" srcOrd="5" destOrd="0" presId="urn:microsoft.com/office/officeart/2005/8/layout/venn1"/>
    <dgm:cxn modelId="{D6954BFC-B816-46BC-B3BD-B67C28EBED8C}" type="presParOf" srcId="{33261907-98FD-48E8-8C0E-B776DEB65303}" destId="{02B70C41-415A-4976-A73E-46C75DF7814C}" srcOrd="6" destOrd="0" presId="urn:microsoft.com/office/officeart/2005/8/layout/venn1"/>
    <dgm:cxn modelId="{65073AA5-BE57-440A-A52B-89CAB70AF095}" type="presParOf" srcId="{33261907-98FD-48E8-8C0E-B776DEB65303}" destId="{FFCFD0D6-35FE-4B5D-A3B1-C5E32C8A8D76}" srcOrd="7" destOrd="0" presId="urn:microsoft.com/office/officeart/2005/8/layout/venn1"/>
    <dgm:cxn modelId="{91725F05-F46A-4DD7-B961-87C6FA5B6F87}" type="presParOf" srcId="{33261907-98FD-48E8-8C0E-B776DEB65303}" destId="{E0B50E1A-CC29-47A2-8E61-D492C7D9C959}" srcOrd="8" destOrd="0" presId="urn:microsoft.com/office/officeart/2005/8/layout/venn1"/>
    <dgm:cxn modelId="{52C37DE5-D9AC-489E-8344-557222663BCF}" type="presParOf" srcId="{33261907-98FD-48E8-8C0E-B776DEB65303}" destId="{41E71A28-3348-43F1-AD7E-B98256EE4DA8}" srcOrd="9" destOrd="0" presId="urn:microsoft.com/office/officeart/2005/8/layout/venn1"/>
    <dgm:cxn modelId="{465C8F5E-3EB4-4733-995F-B8F0B14750AB}" type="presParOf" srcId="{33261907-98FD-48E8-8C0E-B776DEB65303}" destId="{1719C0BC-A660-4188-9B9A-D74829CA132D}" srcOrd="10" destOrd="0" presId="urn:microsoft.com/office/officeart/2005/8/layout/venn1"/>
    <dgm:cxn modelId="{817093FC-5539-4DD3-80A4-2655C18A3540}" type="presParOf" srcId="{33261907-98FD-48E8-8C0E-B776DEB65303}" destId="{34C5FFD2-B7C2-4CE8-AD28-29A479180F3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97BCB-0568-47CB-B4A4-3F9E962DFD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EC2806-92C1-4C60-9263-CEF09D984E9E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Целесообразность использования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проектной деятельности в ДОУ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7686A-65E4-4358-B237-F7B27EAB048A}" type="parTrans" cxnId="{347512D5-0D67-403E-806D-753CA8E5ADC9}">
      <dgm:prSet/>
      <dgm:spPr/>
      <dgm:t>
        <a:bodyPr/>
        <a:lstStyle/>
        <a:p>
          <a:endParaRPr lang="ru-RU"/>
        </a:p>
      </dgm:t>
    </dgm:pt>
    <dgm:pt modelId="{E4ADD271-7350-4FDD-B607-12DE817640DE}" type="sibTrans" cxnId="{347512D5-0D67-403E-806D-753CA8E5ADC9}">
      <dgm:prSet/>
      <dgm:spPr/>
      <dgm:t>
        <a:bodyPr/>
        <a:lstStyle/>
        <a:p>
          <a:endParaRPr lang="ru-RU"/>
        </a:p>
      </dgm:t>
    </dgm:pt>
    <dgm:pt modelId="{585935CC-B10C-43F4-88CC-706CA96561EC}" type="pres">
      <dgm:prSet presAssocID="{59B97BCB-0568-47CB-B4A4-3F9E962DFD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3CE23-1CDE-4895-B308-45D87BD4A3BE}" type="pres">
      <dgm:prSet presAssocID="{06EC2806-92C1-4C60-9263-CEF09D984E9E}" presName="circle1" presStyleLbl="node1" presStyleIdx="0" presStyleCnt="1"/>
      <dgm:spPr/>
    </dgm:pt>
    <dgm:pt modelId="{4B469576-48D8-48FA-8C26-1CFAF4AE8B3A}" type="pres">
      <dgm:prSet presAssocID="{06EC2806-92C1-4C60-9263-CEF09D984E9E}" presName="space" presStyleCnt="0"/>
      <dgm:spPr/>
    </dgm:pt>
    <dgm:pt modelId="{404DC459-7801-4CD8-A556-6B009FEB01CC}" type="pres">
      <dgm:prSet presAssocID="{06EC2806-92C1-4C60-9263-CEF09D984E9E}" presName="rect1" presStyleLbl="alignAcc1" presStyleIdx="0" presStyleCnt="1"/>
      <dgm:spPr/>
      <dgm:t>
        <a:bodyPr/>
        <a:lstStyle/>
        <a:p>
          <a:endParaRPr lang="ru-RU"/>
        </a:p>
      </dgm:t>
    </dgm:pt>
    <dgm:pt modelId="{C7D74566-F82C-44B0-82D9-F95E9AEB19B1}" type="pres">
      <dgm:prSet presAssocID="{06EC2806-92C1-4C60-9263-CEF09D984E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2F120-49F6-4418-A902-1FACCDC83E63}" type="presOf" srcId="{59B97BCB-0568-47CB-B4A4-3F9E962DFD80}" destId="{585935CC-B10C-43F4-88CC-706CA96561EC}" srcOrd="0" destOrd="0" presId="urn:microsoft.com/office/officeart/2005/8/layout/target3"/>
    <dgm:cxn modelId="{347512D5-0D67-403E-806D-753CA8E5ADC9}" srcId="{59B97BCB-0568-47CB-B4A4-3F9E962DFD80}" destId="{06EC2806-92C1-4C60-9263-CEF09D984E9E}" srcOrd="0" destOrd="0" parTransId="{81E7686A-65E4-4358-B237-F7B27EAB048A}" sibTransId="{E4ADD271-7350-4FDD-B607-12DE817640DE}"/>
    <dgm:cxn modelId="{4954D6EE-9434-484E-BB8A-25224D979994}" type="presOf" srcId="{06EC2806-92C1-4C60-9263-CEF09D984E9E}" destId="{C7D74566-F82C-44B0-82D9-F95E9AEB19B1}" srcOrd="1" destOrd="0" presId="urn:microsoft.com/office/officeart/2005/8/layout/target3"/>
    <dgm:cxn modelId="{FA0ED319-31DD-4DD1-8A7C-CF2DE0B99067}" type="presOf" srcId="{06EC2806-92C1-4C60-9263-CEF09D984E9E}" destId="{404DC459-7801-4CD8-A556-6B009FEB01CC}" srcOrd="0" destOrd="0" presId="urn:microsoft.com/office/officeart/2005/8/layout/target3"/>
    <dgm:cxn modelId="{E9F3A9B7-4CE3-428B-89B8-EE8CFF4A70AA}" type="presParOf" srcId="{585935CC-B10C-43F4-88CC-706CA96561EC}" destId="{1F73CE23-1CDE-4895-B308-45D87BD4A3BE}" srcOrd="0" destOrd="0" presId="urn:microsoft.com/office/officeart/2005/8/layout/target3"/>
    <dgm:cxn modelId="{807F3F8A-1133-4FE1-BE60-7806F0B0327B}" type="presParOf" srcId="{585935CC-B10C-43F4-88CC-706CA96561EC}" destId="{4B469576-48D8-48FA-8C26-1CFAF4AE8B3A}" srcOrd="1" destOrd="0" presId="urn:microsoft.com/office/officeart/2005/8/layout/target3"/>
    <dgm:cxn modelId="{E0D15D30-C970-4756-A3DF-5E9DCB19B5CF}" type="presParOf" srcId="{585935CC-B10C-43F4-88CC-706CA96561EC}" destId="{404DC459-7801-4CD8-A556-6B009FEB01CC}" srcOrd="2" destOrd="0" presId="urn:microsoft.com/office/officeart/2005/8/layout/target3"/>
    <dgm:cxn modelId="{5E943CD0-F1EB-4E03-8352-A1C815F53663}" type="presParOf" srcId="{585935CC-B10C-43F4-88CC-706CA96561EC}" destId="{C7D74566-F82C-44B0-82D9-F95E9AEB19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A8C91-0508-4471-A8CE-C354A25DCB17}">
      <dsp:nvSpPr>
        <dsp:cNvPr id="0" name=""/>
        <dsp:cNvSpPr/>
      </dsp:nvSpPr>
      <dsp:spPr>
        <a:xfrm>
          <a:off x="2667490" y="781673"/>
          <a:ext cx="1079710" cy="107971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8EE8491-DCFE-46EB-BCDE-F9EDFA86ED63}">
      <dsp:nvSpPr>
        <dsp:cNvPr id="0" name=""/>
        <dsp:cNvSpPr/>
      </dsp:nvSpPr>
      <dsp:spPr>
        <a:xfrm>
          <a:off x="1737569" y="216023"/>
          <a:ext cx="4800920" cy="5046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Является одним из методов развивающего обучения и самообразования;</a:t>
          </a:r>
          <a:endParaRPr lang="ru-RU" sz="1600" i="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569" y="216023"/>
        <a:ext cx="4800920" cy="504649"/>
      </dsp:txXfrm>
    </dsp:sp>
    <dsp:sp modelId="{784F1889-9A99-4050-93B1-7082149F9D19}">
      <dsp:nvSpPr>
        <dsp:cNvPr id="0" name=""/>
        <dsp:cNvSpPr/>
      </dsp:nvSpPr>
      <dsp:spPr>
        <a:xfrm>
          <a:off x="3017947" y="984031"/>
          <a:ext cx="1079710" cy="1079710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39C485B-AF32-48FA-A7ED-04275BF53F56}">
      <dsp:nvSpPr>
        <dsp:cNvPr id="0" name=""/>
        <dsp:cNvSpPr/>
      </dsp:nvSpPr>
      <dsp:spPr>
        <a:xfrm>
          <a:off x="4036697" y="1224133"/>
          <a:ext cx="2713798" cy="7675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Способствует выработке исследовательских </a:t>
          </a:r>
          <a:r>
            <a:rPr lang="ru-RU" sz="16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умений;</a:t>
          </a:r>
          <a:endParaRPr lang="ru-RU" sz="7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6697" y="1224133"/>
        <a:ext cx="2713798" cy="767571"/>
      </dsp:txXfrm>
    </dsp:sp>
    <dsp:sp modelId="{0DABFEA1-A3B9-4D81-903D-A0FF7D54F36C}">
      <dsp:nvSpPr>
        <dsp:cNvPr id="0" name=""/>
        <dsp:cNvSpPr/>
      </dsp:nvSpPr>
      <dsp:spPr>
        <a:xfrm>
          <a:off x="3017947" y="1388748"/>
          <a:ext cx="1079710" cy="1079710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87F0DF5-B5EF-41BE-8F97-8D503DE67786}">
      <dsp:nvSpPr>
        <dsp:cNvPr id="0" name=""/>
        <dsp:cNvSpPr/>
      </dsp:nvSpPr>
      <dsp:spPr>
        <a:xfrm>
          <a:off x="3897812" y="2678429"/>
          <a:ext cx="2848989" cy="4532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Способствует развитию креативности и </a:t>
          </a:r>
          <a:r>
            <a:rPr lang="ru-RU" sz="1600" b="1" i="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личности;</a:t>
          </a:r>
          <a:endParaRPr lang="ru-RU" sz="700" i="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7812" y="2678429"/>
        <a:ext cx="2848989" cy="453244"/>
      </dsp:txXfrm>
    </dsp:sp>
    <dsp:sp modelId="{02B70C41-415A-4976-A73E-46C75DF7814C}">
      <dsp:nvSpPr>
        <dsp:cNvPr id="0" name=""/>
        <dsp:cNvSpPr/>
      </dsp:nvSpPr>
      <dsp:spPr>
        <a:xfrm>
          <a:off x="2667490" y="1591456"/>
          <a:ext cx="1079710" cy="1079710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FCFD0D6-35FE-4B5D-A3B1-C5E32C8A8D76}">
      <dsp:nvSpPr>
        <dsp:cNvPr id="0" name=""/>
        <dsp:cNvSpPr/>
      </dsp:nvSpPr>
      <dsp:spPr>
        <a:xfrm>
          <a:off x="108515" y="1080121"/>
          <a:ext cx="1967084" cy="6016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Повышает </a:t>
          </a:r>
          <a:r>
            <a:rPr lang="ru-RU" sz="1600" b="1" i="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компетентность педагога.</a:t>
          </a:r>
          <a:endParaRPr lang="ru-RU" sz="1600" i="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515" y="1080121"/>
        <a:ext cx="1967084" cy="601682"/>
      </dsp:txXfrm>
    </dsp:sp>
    <dsp:sp modelId="{E0B50E1A-CC29-47A2-8E61-D492C7D9C959}">
      <dsp:nvSpPr>
        <dsp:cNvPr id="0" name=""/>
        <dsp:cNvSpPr/>
      </dsp:nvSpPr>
      <dsp:spPr>
        <a:xfrm>
          <a:off x="2317034" y="1388748"/>
          <a:ext cx="1079710" cy="1079710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1E71A28-3348-43F1-AD7E-B98256EE4DA8}">
      <dsp:nvSpPr>
        <dsp:cNvPr id="0" name=""/>
        <dsp:cNvSpPr/>
      </dsp:nvSpPr>
      <dsp:spPr>
        <a:xfrm>
          <a:off x="712315" y="2416581"/>
          <a:ext cx="2177382" cy="8997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Повышает качество образовательного процесса;</a:t>
          </a:r>
          <a:endParaRPr lang="ru-RU" sz="1600" i="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315" y="2416581"/>
        <a:ext cx="2177382" cy="899759"/>
      </dsp:txXfrm>
    </dsp:sp>
    <dsp:sp modelId="{1719C0BC-A660-4188-9B9A-D74829CA132D}">
      <dsp:nvSpPr>
        <dsp:cNvPr id="0" name=""/>
        <dsp:cNvSpPr/>
      </dsp:nvSpPr>
      <dsp:spPr>
        <a:xfrm>
          <a:off x="2092562" y="936103"/>
          <a:ext cx="1079710" cy="107971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4C5FFD2-B7C2-4CE8-AD28-29A479180F3D}">
      <dsp:nvSpPr>
        <dsp:cNvPr id="0" name=""/>
        <dsp:cNvSpPr/>
      </dsp:nvSpPr>
      <dsp:spPr>
        <a:xfrm>
          <a:off x="957948" y="675943"/>
          <a:ext cx="1279007" cy="8997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957948" y="675943"/>
        <a:ext cx="1279007" cy="899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3CE23-1CDE-4895-B308-45D87BD4A3BE}">
      <dsp:nvSpPr>
        <dsp:cNvPr id="0" name=""/>
        <dsp:cNvSpPr/>
      </dsp:nvSpPr>
      <dsp:spPr>
        <a:xfrm>
          <a:off x="0" y="0"/>
          <a:ext cx="730533" cy="7305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DC459-7801-4CD8-A556-6B009FEB01CC}">
      <dsp:nvSpPr>
        <dsp:cNvPr id="0" name=""/>
        <dsp:cNvSpPr/>
      </dsp:nvSpPr>
      <dsp:spPr>
        <a:xfrm>
          <a:off x="365266" y="0"/>
          <a:ext cx="6331477" cy="730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Целесообразность использования </a:t>
          </a:r>
          <a:r>
            <a:rPr lang="ru-RU" sz="21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проектной деятельности в ДОУ</a:t>
          </a:r>
          <a:endParaRPr lang="ru-RU" sz="21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266" y="0"/>
        <a:ext cx="6331477" cy="730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03FAB-BD5D-428D-9CD1-C36D968D7410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FD48E-2C1C-4BA3-A4E0-2691C1E50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7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D48E-2C1C-4BA3-A4E0-2691C1E500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9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D48E-2C1C-4BA3-A4E0-2691C1E5001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8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D48E-2C1C-4BA3-A4E0-2691C1E5001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9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A149-C446-470A-A9A8-D3119285D6B4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AD00-D0D7-4D53-9F14-F040509F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CC42-7DE8-4039-8D22-5B129C6CCCFE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45A3-2194-4C38-A2E4-25BE666E7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F6EF-7867-44FC-AD47-98ABA721E827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7481-A5C4-4842-B85A-3747285FFB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B03D-DA94-473D-A35C-1F0E733E0B10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2956-D60C-4518-9D14-FF70D97985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3F4F-07E8-4354-B950-5078F3D02D5C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DCC8-5B34-490B-838C-D81E25502C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621F-913A-4D65-B56E-7B105911565B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956F-7C97-4B02-9693-1C0A0B6C4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12F5-F6A5-4BFE-8D49-8AA25F1EFD7C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A532-D929-4C91-B5ED-A519832C70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1AE3-B9D1-4517-AB5D-2CCDD9A0F000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25E3-002D-4C28-96E5-DB967615A8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A2F3-FD00-4497-8C4C-95AC861A1920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D752-9011-4739-8B14-7A09A3461A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5EEE-8BEF-4DB1-8431-643C95C96ADE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F674-5013-4D03-86D8-D463E0BD9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AB7B-B811-4A9D-954F-4164D0FEF899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9154-59C3-4591-A609-27E0A517F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C1C5C-8AE9-482A-B02C-EA48B71BC0EB}" type="datetimeFigureOut">
              <a:rPr lang="ru-RU"/>
              <a:pPr>
                <a:defRPr/>
              </a:pPr>
              <a:t>18.07.2018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E4C69-63E0-41B8-BCA7-064F6FA1C9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0325" y="33922"/>
            <a:ext cx="9127624" cy="685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75252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5811" y="4976113"/>
            <a:ext cx="4927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Каказеева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Викторовна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3356992"/>
            <a:ext cx="46320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60648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№9 «Солнышко» города Аткарска Саратовской области</a:t>
            </a:r>
            <a:endParaRPr lang="en-US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Описание: Solnish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12" y="3356992"/>
            <a:ext cx="2484000" cy="219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11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5603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95288" y="18446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92312" y="6597352"/>
            <a:ext cx="2651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34" y="1844824"/>
            <a:ext cx="90355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взрослых как участников проекта: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2954337"/>
            <a:ext cx="8766257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равное с детьми право вносить идеи, касающиеся тем, содержания и видов деятельности;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4"/>
              </a:buBlip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4"/>
              </a:buBlip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претендуют на право единственно верного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ограничиваясь статусом «ресурсной личности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4"/>
              </a:buBlip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4"/>
              </a:buBlip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предоставляют детям достаточную свободу для реализации их собственных потребностей, очерчивая её рамками принятой культуры и формируя понимание ответственности за свой выбор, действия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7596336" y="3284984"/>
            <a:ext cx="288032" cy="288032"/>
          </a:xfrm>
          <a:prstGeom prst="sun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4978896" y="3442432"/>
            <a:ext cx="288032" cy="28803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627784" y="3730464"/>
            <a:ext cx="360040" cy="36004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6348296" y="4861069"/>
            <a:ext cx="288032" cy="28803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8388424" y="4545124"/>
            <a:ext cx="360040" cy="36004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1187624" y="4816818"/>
            <a:ext cx="360040" cy="28803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8377168" y="6256379"/>
            <a:ext cx="360040" cy="36004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452">
        <p14:doors dir="vert"/>
      </p:transition>
    </mc:Choice>
    <mc:Fallback xmlns="">
      <p:transition spd="slow" advTm="2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5363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588224" y="6488668"/>
            <a:ext cx="2525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195819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- это «Модель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трёх вопросов»</a:t>
            </a:r>
          </a:p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bms.24open.ru/images/6f5464f09233bc2aee4358e13e4220d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188640"/>
            <a:ext cx="230425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crescerecreattivamente.files.wordpress.com/2013/11/hand-holding-a-soap-bubbl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3964879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76929" y="3887823"/>
            <a:ext cx="38077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ЧТО МЫ ЗНАЕМ О…?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6325" y="4629500"/>
            <a:ext cx="3770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ЧТО МЫ ХОТИМ УЗНАТЬ?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51571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081" y="5339818"/>
            <a:ext cx="40302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ЧТОБЫ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025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1762" y="-54248"/>
            <a:ext cx="9216330" cy="691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-252413" y="5445125"/>
            <a:ext cx="266382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98626" y="648866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9289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роблема;</a:t>
            </a:r>
          </a:p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(планирование);</a:t>
            </a:r>
          </a:p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оиск информации;</a:t>
            </a:r>
          </a:p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родукт;</a:t>
            </a:r>
          </a:p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резентация.</a:t>
            </a:r>
          </a:p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Шестое «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его портфолио, папка, в которой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рабочие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в том числе планы, отчеты, рисунки, схемы, карты, таблицы.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772816"/>
            <a:ext cx="7560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ЭТО 5 «П»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АВТОР ТРАКТУЕТ ПРОЕКТ ПО РАЗНОМУ, ПОЭТОМУ ОПРЕДЕЛЕНИЙ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МНОГО.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885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5" y="-121444"/>
            <a:ext cx="9144000" cy="697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48873" y="64734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683" y="2408985"/>
            <a:ext cx="8568952" cy="4262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проекта.</a:t>
            </a:r>
          </a:p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проекта, определение задач, подготовительный  этап.</a:t>
            </a:r>
          </a:p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(работа с детьми, родителями, оснащение предметно-развивающей среды).</a:t>
            </a:r>
          </a:p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 деятельности.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72815"/>
            <a:ext cx="96478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919">
        <p14:vortex dir="r"/>
      </p:transition>
    </mc:Choice>
    <mc:Fallback xmlns="">
      <p:transition spd="slow" advTm="13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107838"/>
            <a:ext cx="9144000" cy="80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395288" y="18446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0394" y="640544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0732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10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14753"/>
              </p:ext>
            </p:extLst>
          </p:nvPr>
        </p:nvGraphicFramePr>
        <p:xfrm>
          <a:off x="12992" y="1196752"/>
          <a:ext cx="4624783" cy="275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03528"/>
              </p:ext>
            </p:extLst>
          </p:nvPr>
        </p:nvGraphicFramePr>
        <p:xfrm>
          <a:off x="4676726" y="1247552"/>
          <a:ext cx="4484197" cy="270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27404" y="4077072"/>
            <a:ext cx="6478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2017 - 2018 учебный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288" y="4538737"/>
            <a:ext cx="8065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художественно-эстетическому развитию «Зимняя сказка»;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познавательному развитию «Вода-волшебница»;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экологическому развитию «Цветы для детского сада»;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речевому развитию «Эти прелестные сказки»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8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4"/>
    </mc:Choice>
    <mc:Fallback xmlns="">
      <p:transition spd="slow" advTm="174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82402" y="6326189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F:\DCIM\146___01\IMG_73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5198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Фото\Новая папка\103_PANA\P10307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22" y="2204865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Елена\Desktop\Фото\Новая папка\103_PANA\P10307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3" y="2204864"/>
            <a:ext cx="309634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DCIM\146___01\IMG_73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59" y="4422623"/>
            <a:ext cx="25198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Елена\Desktop\Фото\Новая папка\103_PANA\P10306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22" y="2204865"/>
            <a:ext cx="2772000" cy="205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Елена\Desktop\Фото\101_PANA\P10102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" y="4422623"/>
            <a:ext cx="3096343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Елена\Desktop\Фото\P104010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22" y="4422624"/>
            <a:ext cx="2376265" cy="208823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 advTm="19168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395288" y="18446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0394" y="640544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113000"/>
              </p:ext>
            </p:extLst>
          </p:nvPr>
        </p:nvGraphicFramePr>
        <p:xfrm>
          <a:off x="230312" y="1751608"/>
          <a:ext cx="500380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201056"/>
              </p:ext>
            </p:extLst>
          </p:nvPr>
        </p:nvGraphicFramePr>
        <p:xfrm>
          <a:off x="4241762" y="3808509"/>
          <a:ext cx="4858614" cy="262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684584" y="-245121"/>
            <a:ext cx="629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2017 - 2018 учебный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8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8"/>
    </mc:Choice>
    <mc:Fallback xmlns="">
      <p:transition spd="slow" advTm="973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8012" y="-326766"/>
            <a:ext cx="9252012" cy="71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395288" y="18446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0394" y="640544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9969" y="1893207"/>
            <a:ext cx="6144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2017 - 2018 учебный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396" y="2352179"/>
            <a:ext cx="856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познавательному  развитию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нам осень подарила?»;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«Ёлочка»;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познавательному развитию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«Помогите птицам зимой»;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речевому  развитию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«Любим, любим мы театр!»;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социально-коммуникативному развитию                    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разные, но мы вместе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0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6"/>
    </mc:Choice>
    <mc:Fallback xmlns="">
      <p:transition spd="slow" advTm="1041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23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395288" y="18446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0394" y="640544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C:\Users\Елена\Desktop\Фото\Новая папка\103_PANA\P10306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7" y="2073275"/>
            <a:ext cx="2888991" cy="194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DCIM\145___11\IMG_73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6" y="2073274"/>
            <a:ext cx="2687364" cy="194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\Desktop\Фото\101_PANA\P10105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73275"/>
            <a:ext cx="2328135" cy="201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Елена\Desktop\Фото\Новая папка\103_PANA\P10306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8" y="4287888"/>
            <a:ext cx="2687364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Елена\Desktop\Фото\101_PANA\P101058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7" y="4287888"/>
            <a:ext cx="2905978" cy="225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Елена\Desktop\Фото\101_PANA\P101057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24" y="4287888"/>
            <a:ext cx="2343150" cy="215963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0"/>
    </mc:Choice>
    <mc:Fallback xmlns="">
      <p:transition spd="slow" advTm="596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23" name="Picture 4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06" y="-14073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482402" y="634793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5904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Елена\Desktop\Фото\новая папка 2\IMG_75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997"/>
            <a:ext cx="3168352" cy="212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Фото\новая папка 2\IMG_75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09350"/>
            <a:ext cx="2952327" cy="2638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162292" y="3057434"/>
            <a:ext cx="77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" name="Рисунок 11" descr="C:\Users\Елена\Desktop\Фото\новая папка 2\IMG_757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03" y="830997"/>
            <a:ext cx="3002935" cy="207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Елена\Desktop\Фото\новая папка 2\IMG_757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9350"/>
            <a:ext cx="2952328" cy="259975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151">
        <p:wheel spokes="1"/>
      </p:transition>
    </mc:Choice>
    <mc:Fallback xmlns="">
      <p:transition advClick="0" advTm="1115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5603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5562"/>
            <a:ext cx="9144000" cy="6863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51520" y="18446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1635" y="6367004"/>
            <a:ext cx="3095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" y="2780928"/>
            <a:ext cx="9144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 </a:t>
            </a:r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pPr algn="ctr" rtl="0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ФГОС</a:t>
            </a:r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3663" y="1844824"/>
            <a:ext cx="92913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Елена\Desktop\Фото\100_PANA\P1000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1917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Елена\Desktop\Фото\101_PANA\P10103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600400" cy="235930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2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659">
        <p:checker/>
      </p:transition>
    </mc:Choice>
    <mc:Fallback xmlns="">
      <p:transition spd="slow" advTm="1465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4339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1421" y="1"/>
            <a:ext cx="9238099" cy="694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1258888" y="3357563"/>
            <a:ext cx="8137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Calibri" pitchFamily="34" charset="0"/>
              </a:rPr>
              <a:t>        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48873" y="645640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0"/>
            <a:ext cx="51125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888" y="322895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ПРОЕКТНУЮ ДЕЯТЕЛЬНОСТЬ МОЖНО И НУЖНО ВОВЛЕКАТЬ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4236" y="3885266"/>
            <a:ext cx="774025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форм работы с родителями </a:t>
            </a:r>
            <a:r>
              <a:rPr lang="ru-RU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инновационное направление, а именно проектная 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решить все поставленные задачи, предполагает развитие свободной творческой личности ребенка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наиболее эффективен в работе с семьей, так как он позволяет родителям, детям, педагогам не только принять участие в совместной деятельности, но и увидеть результат совместного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914574"/>
      </p:ext>
    </p:extLst>
  </p:cSld>
  <p:clrMapOvr>
    <a:masterClrMapping/>
  </p:clrMapOvr>
  <p:transition spd="slow" advClick="0" advTm="32095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23" name="Picture 4" descr="шаблон 2 б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501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482402" y="634793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14" name="Рисунок 13" descr="C:\Users\Елена\Desktop\Фото\папка 3\IMG_75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6" y="188640"/>
            <a:ext cx="317182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Елена\Desktop\Фото\папка 3\IMG_75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09111"/>
            <a:ext cx="3024337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Елена\Desktop\Фото\папка 3\IMG_76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0" y="4035142"/>
            <a:ext cx="3024336" cy="24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Елена\Desktop\Фото\папка 3\IMG_759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8" y="4035142"/>
            <a:ext cx="2994621" cy="2494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039" y="3204145"/>
            <a:ext cx="706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 «Ёлочка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(участники: воспитатель и  дети с родителями)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35">
        <p:wheel spokes="1"/>
      </p:transition>
    </mc:Choice>
    <mc:Fallback xmlns="">
      <p:transition advClick="0" advTm="10235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435"/>
            <a:ext cx="9144000" cy="68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40260" y="3140968"/>
            <a:ext cx="66967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 ходе реализации проекта происходит формирование определенной позиции по конкретному вопросу у каждого ребенка, дети получают возможность раскрыть свою творческую жилку, показать всем свою индивидуальность. </a:t>
            </a: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крайне благоприятно сказывается на развитии личности ребенка, способствует формированию нормальной самооценки. Проще говоря, проекты идеально подготавливают дошкольников к их дальнейшему обучению в </a:t>
            </a: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endParaRPr lang="ru-RU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48680"/>
            <a:ext cx="410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4522" y="648866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30935"/>
      </p:ext>
    </p:extLst>
  </p:cSld>
  <p:clrMapOvr>
    <a:masterClrMapping/>
  </p:clrMapOvr>
  <p:transition spd="slow" advClick="0" advTm="1631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843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12502" y="332656"/>
            <a:ext cx="604407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9300" y="0"/>
            <a:ext cx="61071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00169" y="645640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6300" y="3140968"/>
            <a:ext cx="66005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   </a:t>
            </a:r>
          </a:p>
          <a:p>
            <a:pPr algn="ctr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7" y="1"/>
            <a:ext cx="2563284" cy="162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85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6386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6387" name="Picture 7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73563" y="645133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797511"/>
            <a:ext cx="66247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13716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государство поставило перед образовательными учреждениями достаточно ясную и важную задачу: подготовить как можно более активное и любознательное молодое поколение.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вопрос создания системы работы по внедрению в образовательный процесс ДОУ метода проектов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осознают необходимость развития каждого ребенка как самоценной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Уникальным средством обеспечения сотрудничества, сотворчества детей и взрослых, способом реализации личностно-ориентированного подхода к образованию является технология проектирования.</a:t>
            </a:r>
          </a:p>
          <a:p>
            <a:pPr marL="13716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0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</p:spTree>
    <p:custDataLst>
      <p:tags r:id="rId1"/>
    </p:custDataLst>
  </p:cSld>
  <p:clrMapOvr>
    <a:masterClrMapping/>
  </p:clrMapOvr>
  <p:transition spd="slow" advTm="32944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1507" name="Picture 4" descr="шаблон 2 б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59317" y="648866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тот вид педагогической работы, который востребован в связи с реализацией федеральных государственных стандартов (ФГОС) в практику работы дошкольных образовательных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50454893"/>
              </p:ext>
            </p:extLst>
          </p:nvPr>
        </p:nvGraphicFramePr>
        <p:xfrm>
          <a:off x="107504" y="3356992"/>
          <a:ext cx="6750496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18998783"/>
              </p:ext>
            </p:extLst>
          </p:nvPr>
        </p:nvGraphicFramePr>
        <p:xfrm>
          <a:off x="323528" y="2636912"/>
          <a:ext cx="6696744" cy="73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</p:cSld>
  <p:clrMapOvr>
    <a:masterClrMapping/>
  </p:clrMapOvr>
  <p:transition spd="slow" advTm="28025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7411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-252413" y="5445125"/>
            <a:ext cx="266382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FFC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79993" y="647011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572" y="1772817"/>
            <a:ext cx="770485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педагогического процесса, основанный на взаимодействии педагога и воспитанника,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взаимодействия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окружающей средой,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практическая деятельность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достижению поставленной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5795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771800" y="256490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7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9458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9459" name="Picture 7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27" y="503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2484438" y="5013325"/>
            <a:ext cx="6408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3324" y="630932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620688"/>
            <a:ext cx="8028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в дошкольных учреждениях является                                     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свободной творческой личности ребенка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188640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7744" y="1484784"/>
            <a:ext cx="2880320" cy="2304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4438" y="1700808"/>
            <a:ext cx="2231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воображения и мышления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2080" y="1484784"/>
            <a:ext cx="2808312" cy="22322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700808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психологического благополучия и здоровья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67744" y="3933056"/>
            <a:ext cx="2952328" cy="2304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4365104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64088" y="3861048"/>
            <a:ext cx="2880320" cy="23762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365104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способностей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3851920" y="2708920"/>
            <a:ext cx="2880320" cy="187220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068960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lvl="0"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4184">
        <p14:honeycomb/>
      </p:transition>
    </mc:Choice>
    <mc:Fallback xmlns="">
      <p:transition spd="slow" advTm="34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8" grpId="0"/>
      <p:bldP spid="16" grpId="0" animBg="1"/>
      <p:bldP spid="17" grpId="0" animBg="1"/>
      <p:bldP spid="18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483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252413" y="1989138"/>
            <a:ext cx="97202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-252413" y="5445125"/>
            <a:ext cx="266382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5940425" y="2781300"/>
            <a:ext cx="3527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0169" y="6469936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56895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ru-RU" sz="28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специфичны для каждого возраста.</a:t>
            </a:r>
          </a:p>
          <a:p>
            <a:pPr algn="ctr"/>
            <a:endParaRPr lang="ru-RU" sz="2800" b="1" dirty="0">
              <a:ln/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32048" y="268180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  и среднем дошкольном возрасте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11560" y="2781301"/>
            <a:ext cx="7848872" cy="368863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284984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вхождение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проблемную игровую ситуацию (ведущая роль педагога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желания искать пути разрешения проблемной ситуации (вместе с педагогом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предпосылок исследовательской деятельности (практические опыты).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237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0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2531" name="Picture 7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170"/>
            <a:ext cx="9134440" cy="68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33669" y="648866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4618" y="188640"/>
            <a:ext cx="523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старшем дошкольном возрасте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195736" y="188640"/>
            <a:ext cx="6768752" cy="676875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196752"/>
            <a:ext cx="5472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поисковой деятельности, интеллектуальной инициативы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определять возможные методы решения проблемы с помощью взрослого, а затем и самостоятельно;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самостоятельное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недостающих знаний из разных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пользоваться этими знаниями для решения новых познавательных и практических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89007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к аналитическому, критическому, творческому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мышлению;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компетенций для современной жизни.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8031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3554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3555" name="Picture 7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00169" y="645640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6813" y="1"/>
            <a:ext cx="67316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детей как участников проекта: 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159148"/>
            <a:ext cx="6660232" cy="532453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Влияют на выбор темы, форм работы в рамках проекта;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Blip>
                <a:blip r:embed="rId4"/>
              </a:buBlip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Устанавливают последовательность и общую продолжительность выполнения  самостоятельно выбранной деятельности:</a:t>
            </a:r>
          </a:p>
          <a:p>
            <a:pPr algn="ctr">
              <a:buBlip>
                <a:blip r:embed="rId4"/>
              </a:buBlip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Выступают в роли инициаторов, активных участников, а не исполнителей указаний взрослых;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Blip>
                <a:blip r:embed="rId4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Реализуют свои интересы, потребности в знаниях, общении, игре и других видах деятельности, в основном самостоятельно, принимая решение об участии или неучастии в общем проекте или конкретном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532440" y="1628800"/>
            <a:ext cx="395536" cy="360040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627784" y="1844824"/>
            <a:ext cx="432048" cy="432048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627784" y="3225552"/>
            <a:ext cx="576064" cy="432048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195563" y="4509120"/>
            <a:ext cx="504056" cy="504056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699792" y="4581128"/>
            <a:ext cx="432048" cy="432048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7720107" y="3261150"/>
            <a:ext cx="432048" cy="432048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5538327" y="3429000"/>
            <a:ext cx="504056" cy="432048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2057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1|1.7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2.3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7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|1|1.8|0.9|0.9|0.8|1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7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7|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7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|1.3|4.7|4.4|2.3|2|2.4|2.4|1.6|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1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966</Words>
  <Application>Microsoft Office PowerPoint</Application>
  <PresentationFormat>Экран (4:3)</PresentationFormat>
  <Paragraphs>143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Клюшкины</dc:creator>
  <cp:lastModifiedBy>Марина</cp:lastModifiedBy>
  <cp:revision>249</cp:revision>
  <dcterms:created xsi:type="dcterms:W3CDTF">2014-05-28T18:38:22Z</dcterms:created>
  <dcterms:modified xsi:type="dcterms:W3CDTF">2018-07-18T13:07:42Z</dcterms:modified>
</cp:coreProperties>
</file>