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69" r:id="rId5"/>
    <p:sldId id="258" r:id="rId6"/>
    <p:sldId id="261" r:id="rId7"/>
    <p:sldId id="263" r:id="rId8"/>
    <p:sldId id="262" r:id="rId9"/>
    <p:sldId id="264" r:id="rId10"/>
    <p:sldId id="265" r:id="rId11"/>
    <p:sldId id="266" r:id="rId12"/>
    <p:sldId id="270" r:id="rId13"/>
    <p:sldId id="271" r:id="rId14"/>
    <p:sldId id="273" r:id="rId15"/>
    <p:sldId id="276" r:id="rId16"/>
    <p:sldId id="275" r:id="rId17"/>
    <p:sldId id="279" r:id="rId18"/>
    <p:sldId id="277" r:id="rId19"/>
    <p:sldId id="27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1D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16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70C1-7066-47FB-A2FC-CBE10191EC60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FAC0-DFE3-4047-94F3-02B6FCAFD3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7063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70C1-7066-47FB-A2FC-CBE10191EC60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FAC0-DFE3-4047-94F3-02B6FCAFD3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147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70C1-7066-47FB-A2FC-CBE10191EC60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FAC0-DFE3-4047-94F3-02B6FCAFD3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1832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70C1-7066-47FB-A2FC-CBE10191EC60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FAC0-DFE3-4047-94F3-02B6FCAFD3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92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70C1-7066-47FB-A2FC-CBE10191EC60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FAC0-DFE3-4047-94F3-02B6FCAFD3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9520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70C1-7066-47FB-A2FC-CBE10191EC60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FAC0-DFE3-4047-94F3-02B6FCAFD3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157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70C1-7066-47FB-A2FC-CBE10191EC60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FAC0-DFE3-4047-94F3-02B6FCAFD3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8888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70C1-7066-47FB-A2FC-CBE10191EC60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FAC0-DFE3-4047-94F3-02B6FCAFD3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572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70C1-7066-47FB-A2FC-CBE10191EC60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FAC0-DFE3-4047-94F3-02B6FCAFD3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6042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70C1-7066-47FB-A2FC-CBE10191EC60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FAC0-DFE3-4047-94F3-02B6FCAFD3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2725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70C1-7066-47FB-A2FC-CBE10191EC60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FAC0-DFE3-4047-94F3-02B6FCAFD3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6425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Волна 7"/>
          <p:cNvSpPr/>
          <p:nvPr userDrawn="1"/>
        </p:nvSpPr>
        <p:spPr>
          <a:xfrm>
            <a:off x="254333" y="136478"/>
            <a:ext cx="8761863" cy="6721522"/>
          </a:xfrm>
          <a:prstGeom prst="wave">
            <a:avLst/>
          </a:prstGeom>
          <a:solidFill>
            <a:schemeClr val="accent6">
              <a:lumMod val="20000"/>
              <a:lumOff val="80000"/>
              <a:alpha val="92157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14" cstate="email">
            <a:extLst>
              <a:ext uri="{BEBA8EAE-BF5A-486C-A8C5-ECC9F3942E4B}">
                <a14:imgProps xmlns:a14="http://schemas.microsoft.com/office/drawing/2010/main" xmlns="">
                  <a14:imgLayer r:embed="rId1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flipH="1">
            <a:off x="-115513" y="-131663"/>
            <a:ext cx="2470246" cy="231914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3934" y="4572771"/>
            <a:ext cx="2390066" cy="228522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870C1-7066-47FB-A2FC-CBE10191EC60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1FAC0-DFE3-4047-94F3-02B6FCAFD3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0076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3040" y="2349500"/>
            <a:ext cx="7853759" cy="1600200"/>
          </a:xfrm>
          <a:noFill/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«Музыкотерапия, как средство </a:t>
            </a:r>
            <a:r>
              <a:rPr lang="ru-RU" sz="4800" b="1" dirty="0" err="1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психоэмоционального</a:t>
            </a: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 развития дошкольников»</a:t>
            </a:r>
            <a:endParaRPr lang="ru-RU" sz="4800" b="1" dirty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889501" y="4102100"/>
            <a:ext cx="4254499" cy="164465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Музыкальный руководитель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Алиева Дина Владимировна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4279900" y="215900"/>
            <a:ext cx="5064919" cy="139700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г. Иркутска</a:t>
            </a:r>
          </a:p>
          <a:p>
            <a:pPr algn="ctr">
              <a:lnSpc>
                <a:spcPct val="10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детский сад № 183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6272" y="6278093"/>
            <a:ext cx="3219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Иркутск, 2017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438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698500"/>
          <a:ext cx="9144000" cy="6159500"/>
        </p:xfrm>
        <a:graphic>
          <a:graphicData uri="http://schemas.openxmlformats.org/drawingml/2006/table">
            <a:tbl>
              <a:tblPr/>
              <a:tblGrid>
                <a:gridCol w="1291267"/>
                <a:gridCol w="2115006"/>
                <a:gridCol w="2115006"/>
                <a:gridCol w="1224478"/>
                <a:gridCol w="2398243"/>
              </a:tblGrid>
              <a:tr h="615950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Сон.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(засыпание и пробуждение)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E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Используется для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эмо-ционального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расслабле-ния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нервной системы и мышц ребенка.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Спокой-ная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нежная музыка помогает детям заснуть.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E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Нормализуется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артери-альное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давление, стимулируется дыхание.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Ясельная гр.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Младшие группы.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Старшие группы.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E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i="1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Колыбельные: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«Тише. Тише»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«Спи- засыпай, маленькая принцесса», «Приход весны», «Засыпающий малыш», «Крепко спи», «Спи, малыш мой, засыпай».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Г.В.Свиридов «Грустная песенка», Ф.Шуберт. «Аве Мария», «Серенада», Ц.А.Кюи. «Колыбельная».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В.А.Моцарт. «Музыкальная шкатулка», Н.А.Римский – Корсаков. «Три чуда. Белка»,П.И.Чайковский. «Танец маленьких лебедей».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E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" y="0"/>
          <a:ext cx="9143999" cy="660553"/>
        </p:xfrm>
        <a:graphic>
          <a:graphicData uri="http://schemas.openxmlformats.org/drawingml/2006/table">
            <a:tbl>
              <a:tblPr/>
              <a:tblGrid>
                <a:gridCol w="1291267"/>
                <a:gridCol w="2086932"/>
                <a:gridCol w="2143080"/>
                <a:gridCol w="1224477"/>
                <a:gridCol w="2398243"/>
              </a:tblGrid>
              <a:tr h="660553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Режимные моменты.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Для чего используется.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Результат воздействия.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Возрастная группа.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Предлагаемый музыкальный репертуар.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E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7814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" y="0"/>
          <a:ext cx="9143999" cy="660553"/>
        </p:xfrm>
        <a:graphic>
          <a:graphicData uri="http://schemas.openxmlformats.org/drawingml/2006/table">
            <a:tbl>
              <a:tblPr/>
              <a:tblGrid>
                <a:gridCol w="1291267"/>
                <a:gridCol w="2086932"/>
                <a:gridCol w="2143080"/>
                <a:gridCol w="1224477"/>
                <a:gridCol w="2398243"/>
              </a:tblGrid>
              <a:tr h="660553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Режимные моменты.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Для чего используется.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Результат воздействия.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Возрастная группа.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Предлагаемый музыкальный репертуар.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E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698500"/>
          <a:ext cx="9144000" cy="6159500"/>
        </p:xfrm>
        <a:graphic>
          <a:graphicData uri="http://schemas.openxmlformats.org/drawingml/2006/table">
            <a:tbl>
              <a:tblPr/>
              <a:tblGrid>
                <a:gridCol w="1291267"/>
                <a:gridCol w="2115006"/>
                <a:gridCol w="2115006"/>
                <a:gridCol w="1224478"/>
                <a:gridCol w="2398243"/>
              </a:tblGrid>
              <a:tr h="615950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Индивидуальная музыкотерапия.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E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Для оптимизации эмоционального состояния ребенка; для преодоления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гиперактив-ности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ребенка; для стимуляции творческих (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креативных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способнос-тей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при индивидуальной деятельности.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E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Нормализация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эмоцио-нального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состояния, снятие физического и эмоционального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напря-жения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повышение творческой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работоспо-собности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проявление инициативы. Повышается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коммуникативность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 возрастные группы.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Средняя гр.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Старшая гр.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Подготов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гр.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E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А.Т.Гречанинов. «Бабушкин вальс», А.Т.Гречанинов. «Материнские ласки».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П.И.Чайковский. Вальс фа- диез- минор, Л.В.Бетховен. «Сурок», Н.А.Римский- Корсаков. Опера «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Снегуро-ка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», сцена таяния Снегурочки.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Н.А.Римский – Корсаков. «Море» (финал 1-го действия оперы «Сказка о царе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Салтане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»),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К.В.Глюк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Опера «Орфей и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Эвридика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», «Мелодия», Р.Щедрин. Юмореска.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E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7909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9150" y="275272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Использование музыкотерапии в различных видах детской деятельности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</a:br>
            <a:endParaRPr lang="ru-RU" dirty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18600" cy="6857999"/>
        </p:xfrm>
        <a:graphic>
          <a:graphicData uri="http://schemas.openxmlformats.org/drawingml/2006/table">
            <a:tbl>
              <a:tblPr/>
              <a:tblGrid>
                <a:gridCol w="1916005"/>
                <a:gridCol w="1826260"/>
                <a:gridCol w="1703493"/>
                <a:gridCol w="3672842"/>
              </a:tblGrid>
              <a:tr h="410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деятельности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72" marR="31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Для чего используется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72" marR="31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Результат воздействия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72" marR="31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Используемый музыкальный репертуар.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72" marR="31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0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Музыкальные занятия.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72" marR="31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Восприятие музыки способствует общему интеллектуальному и эмоциональному развитию.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72" marR="31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Воспитание интереса к музыке, состояние наслаждения, восхищения.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72" marR="31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А.К.Лядов. «Дождик- дождик», Ц.А.Кюи. «Колыбельная».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М.И.Глинка «Детская полька», рус. нар. песня «Ах вы, сени…»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М.И.Глинка «Вальс фантазия», П.И.Чайковский «Мазурка».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П.И.Чайковский «Времена года», С.В.Рахманинов «Итальянская полька»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72" marR="31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500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Физкультурные занятия.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72" marR="31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Метод релаксации – используется для расслабления детей и восстановления дыхания.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72" marR="31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Снятие мышечной нагрузки, нормализация общего физического состояния.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72" marR="31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И.Штраус. «Сказки Венского леса», П.И.Чайковский. «Апрель»,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А.Вивальди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«Зима», И.Штраус. «На прекрасном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голубом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Дунае».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72" marR="31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00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ИЗО.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72" marR="31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Развивает творческое воображение и фантазию, для создания определен-ного психологическо-го и эмоционального настроя, ассоциатив-ных связей.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72" marR="31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Формирует эстетические чувства детей, вызывает эмоциональный отклик, повышение продуктивности творчества.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72" marR="31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Русские народные мелодии,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Э.Григ. «Утро», М.Мусоргский. «Рассвет на Москве- реке», К.Дебюсси. «Лунный свет», П.И.Чайковский. Вальс цветов из балета «Щелкунчик».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72" marR="31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72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Художественная литература (ознакомление с поэтическими текстами, описательными рассказами.)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72" marR="31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Для создания определенного эмоционального настроя, для более полного восприятия литературного образа.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72" marR="31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Повышение интереса к литературным произведениям, формирование эстетических чувств.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72" marR="31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Шопен. Ноктюрн №1,2.,П.И.Чайковский «Времена года», К.Дебюсси «Лунный свет», Р.Шуман «Грезы», Д.Ласт «Одинокий пастух»,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К.Синдинг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«Шелест весны», К.Сен-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Санс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«Лебедь» из сюиты «Карнавал животных», П.И.Чайковский «Танец маленьких лебедей».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972" marR="31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55600" y="2968626"/>
            <a:ext cx="10007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СПИСОК МУЗЫКАЛЬНЫХ ПРОИЗВЕДЕНИЙ,</a:t>
            </a:r>
            <a:b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РЕКОМЕНДУЕМЫХ ДЛЯ ПРОВЕДЕНИЯ</a:t>
            </a:r>
            <a:b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МУЗЫКОТЕРАПИИ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</a:br>
            <a:endParaRPr lang="ru-RU" sz="4000" b="1" dirty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38150" y="758825"/>
            <a:ext cx="3886200" cy="435133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600" b="1" u="sng" dirty="0" smtClean="0">
                <a:latin typeface="Times New Roman" pitchFamily="18" charset="0"/>
                <a:cs typeface="Times New Roman" pitchFamily="18" charset="0"/>
              </a:rPr>
              <a:t>Музыка для пробуждения после дневного сна</a:t>
            </a:r>
          </a:p>
          <a:p>
            <a:pPr>
              <a:buNone/>
            </a:pP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Классические произведения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Боккерини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Л. «Менуэт».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2. Григ Э. «Утро».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3. Дворжак А. «Славянский танец».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4. Лютневая музыка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XVII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века.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5. Лист Ф. «Утешения».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6. Мендельсон Ф. «Песня без слов».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7. Моцарт В. «Сонаты».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8. Мусоргский М. «Балет невылупившихся птенцов».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9. Мусоргский М. «Рассвет на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Москва-реке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Сен-Сане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К. «Аквариум».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11. Чайковский П. «Вальс цветов».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12. Чайковский П. «Зимнее утро».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13. Чайковский П. «Песня жаворонка».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14. Шостакович Д. «Романс».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15. Шуман Р. «Май, милый май!».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72050" y="1114424"/>
            <a:ext cx="3886200" cy="529907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Музыка для релаксации</a:t>
            </a:r>
            <a:endParaRPr lang="ru-RU" sz="1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Классические произведения: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Альбинони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Т. «Адажио».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2. Бах И. «Ария из сюиты № 3».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3. Бетховен Л. «Лунная соната».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Глюк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К. «Мелодия».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5. Григ Э. «Песня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Сольвейг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6. Дебюсси К. «Лунный свет».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7. Колыбельные.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8. Римский-Корсаков Н. «Море».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9. Свиридов Г. «Романс».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Сен-Сане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К. «Лебедь».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11. Чайковский П. «Осенняя песнь».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12. Чайковский П. «Сентиментальный вальс».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13. Шопен Ф. «Ноктюрн соль минор».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7550" y="276226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Музыка для встречи детей и их свободной деятельности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0850" y="1635125"/>
            <a:ext cx="3886200" cy="5641975"/>
          </a:xfrm>
        </p:spPr>
        <p:txBody>
          <a:bodyPr>
            <a:normAutofit fontScale="25000" lnSpcReduction="20000"/>
          </a:bodyPr>
          <a:lstStyle/>
          <a:p>
            <a:r>
              <a:rPr lang="ru-RU" sz="5600" b="1" i="1" dirty="0" smtClean="0">
                <a:latin typeface="Times New Roman" pitchFamily="18" charset="0"/>
                <a:cs typeface="Times New Roman" pitchFamily="18" charset="0"/>
              </a:rPr>
              <a:t>Классические произведения</a:t>
            </a:r>
            <a:r>
              <a:rPr lang="ru-RU" sz="56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5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1. Бах И. «Прелюдия до мажор».</a:t>
            </a:r>
            <a:br>
              <a:rPr lang="ru-RU" sz="5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2. Бах И. «Шутка».</a:t>
            </a:r>
            <a:br>
              <a:rPr lang="ru-RU" sz="5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3. Брамс И. «Вальс».</a:t>
            </a:r>
            <a:br>
              <a:rPr lang="ru-RU" sz="5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Вивальди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А. «Времена года».</a:t>
            </a:r>
            <a:br>
              <a:rPr lang="ru-RU" sz="5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5. Гайдн И. «Серенада».</a:t>
            </a:r>
            <a:br>
              <a:rPr lang="ru-RU" sz="5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Кабалевский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Д. «Клоуны».</a:t>
            </a:r>
            <a:br>
              <a:rPr lang="ru-RU" sz="5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Кабалевский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Д. «Петя и волк».</a:t>
            </a:r>
            <a:br>
              <a:rPr lang="ru-RU" sz="5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Лядов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А. «Музыкальная табакерка».</a:t>
            </a:r>
            <a:br>
              <a:rPr lang="ru-RU" sz="5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9. Моцарт В. «Маленькая ночная серенада».</a:t>
            </a:r>
            <a:br>
              <a:rPr lang="ru-RU" sz="5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10. Моцарт В. «Турецкое рондо».</a:t>
            </a:r>
            <a:br>
              <a:rPr lang="ru-RU" sz="5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11. Мусоргский М. «Картинки с выставки».</a:t>
            </a:r>
            <a:br>
              <a:rPr lang="ru-RU" sz="5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12. Рубинштейн А. «Мелодия».</a:t>
            </a:r>
            <a:br>
              <a:rPr lang="ru-RU" sz="5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13. Свиридов Г. «Военный марш».</a:t>
            </a:r>
            <a:br>
              <a:rPr lang="ru-RU" sz="5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14. Чайковский П. «Детский альбом».</a:t>
            </a:r>
            <a:br>
              <a:rPr lang="ru-RU" sz="5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15. Чайковский П. «Времена года».</a:t>
            </a:r>
            <a:br>
              <a:rPr lang="ru-RU" sz="5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16. Чайковский П. «Щелкунчик» (отрывки из балета).</a:t>
            </a:r>
            <a:br>
              <a:rPr lang="ru-RU" sz="5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17. Шопен Ф. «Вальсы».</a:t>
            </a:r>
            <a:br>
              <a:rPr lang="ru-RU" sz="5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18. Штраус И. «Вальсы».</a:t>
            </a:r>
            <a:br>
              <a:rPr lang="ru-RU" sz="5600" dirty="0" smtClean="0">
                <a:latin typeface="Times New Roman" pitchFamily="18" charset="0"/>
                <a:cs typeface="Times New Roman" pitchFamily="18" charset="0"/>
              </a:rPr>
            </a:br>
            <a:endParaRPr lang="ru-RU" sz="5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30750" y="1444625"/>
            <a:ext cx="3886200" cy="435133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Детские песни: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1. «Антошка» (Ю.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Энтин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 В.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Шаинский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lnSpc>
                <a:spcPct val="120000"/>
              </a:lnSpc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2. «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Бу-ра-ти-но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» (из к/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«Буратино», Ю.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Энтин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 А. Рыб­ников).</a:t>
            </a:r>
          </a:p>
          <a:p>
            <a:pPr>
              <a:lnSpc>
                <a:spcPct val="120000"/>
              </a:lnSpc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3. «Будьте добры» (А. Санин, А.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Флярковский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lnSpc>
                <a:spcPct val="120000"/>
              </a:lnSpc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4. «Веселые путешественники» (С. Михалков, М.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Старока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lnSpc>
                <a:spcPct val="120000"/>
              </a:lnSpc>
            </a:pP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домский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lnSpc>
                <a:spcPct val="120000"/>
              </a:lnSpc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5. «Все мы делим пополам» (М.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Пляцковский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 В.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Шаинский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lnSpc>
                <a:spcPct val="120000"/>
              </a:lnSpc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6. «Где водятся волшебники» (из к/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«Незнайка с нашего двора», Ю.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Энтин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 М. Минков).</a:t>
            </a:r>
          </a:p>
          <a:p>
            <a:pPr>
              <a:lnSpc>
                <a:spcPct val="120000"/>
              </a:lnSpc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7. «Да здравствует сюрприз» (из к/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«Незнайка с нашего двора», Ю.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Энтин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 М. Минков).</a:t>
            </a:r>
          </a:p>
          <a:p>
            <a:pPr>
              <a:lnSpc>
                <a:spcPct val="120000"/>
              </a:lnSpc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8. «Если добрый ты» (из м/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«Приключения кота Леопольда», М.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Пляцковский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 Б. Савельев).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hotoshopworld.ru/lessons/377/dis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3300" y="4008940"/>
            <a:ext cx="2908300" cy="2671259"/>
          </a:xfrm>
          <a:prstGeom prst="rect">
            <a:avLst/>
          </a:prstGeom>
          <a:noFill/>
        </p:spPr>
      </p:pic>
      <p:pic>
        <p:nvPicPr>
          <p:cNvPr id="7" name="Рисунок 6" descr="https://i.mycdn.me/image?id=834142774229&amp;t=35&amp;plc=WEB&amp;tkn=*YS62O7u9ZWydqEeaFyMPPPV6Rj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9795" y="1223962"/>
            <a:ext cx="3783905" cy="398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</a:rPr>
              <a:t>Источники: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7135" y="1452138"/>
            <a:ext cx="7886700" cy="4351338"/>
          </a:xfrm>
        </p:spPr>
        <p:txBody>
          <a:bodyPr>
            <a:noAutofit/>
          </a:bodyPr>
          <a:lstStyle/>
          <a:p>
            <a:r>
              <a:rPr lang="ru-RU" sz="1600" b="1" dirty="0">
                <a:latin typeface="Times New Roman" pitchFamily="18" charset="0"/>
              </a:rPr>
              <a:t>1. Георгиев Ю. Музыка здоровья: Доктор мед. наук С. </a:t>
            </a:r>
            <a:r>
              <a:rPr lang="ru-RU" sz="1600" b="1" dirty="0" err="1">
                <a:latin typeface="Times New Roman" pitchFamily="18" charset="0"/>
              </a:rPr>
              <a:t>Шушарджан</a:t>
            </a:r>
            <a:r>
              <a:rPr lang="ru-RU" sz="1600" b="1" dirty="0">
                <a:latin typeface="Times New Roman" pitchFamily="18" charset="0"/>
              </a:rPr>
              <a:t> о музыкальной терапии// Клуб. – 2001. - № 6.</a:t>
            </a:r>
          </a:p>
          <a:p>
            <a:r>
              <a:rPr lang="ru-RU" sz="1600" b="1" dirty="0">
                <a:latin typeface="Times New Roman" pitchFamily="18" charset="0"/>
              </a:rPr>
              <a:t>2. </a:t>
            </a:r>
            <a:r>
              <a:rPr lang="ru-RU" sz="1600" b="1" dirty="0" err="1">
                <a:latin typeface="Times New Roman" pitchFamily="18" charset="0"/>
              </a:rPr>
              <a:t>Готсдинер</a:t>
            </a:r>
            <a:r>
              <a:rPr lang="ru-RU" sz="1600" b="1" dirty="0">
                <a:latin typeface="Times New Roman" pitchFamily="18" charset="0"/>
              </a:rPr>
              <a:t> А.Л. Музыкальная психология.- М.: NB МАГИСТР, 1993. </a:t>
            </a:r>
          </a:p>
          <a:p>
            <a:r>
              <a:rPr lang="ru-RU" sz="1600" b="1" dirty="0">
                <a:latin typeface="Times New Roman" pitchFamily="18" charset="0"/>
              </a:rPr>
              <a:t>3. </a:t>
            </a:r>
            <a:r>
              <a:rPr lang="ru-RU" sz="1600" b="1" dirty="0" err="1">
                <a:latin typeface="Times New Roman" pitchFamily="18" charset="0"/>
              </a:rPr>
              <a:t>Кэмпбелл</a:t>
            </a:r>
            <a:r>
              <a:rPr lang="ru-RU" sz="1600" b="1" dirty="0">
                <a:latin typeface="Times New Roman" pitchFamily="18" charset="0"/>
              </a:rPr>
              <a:t> Д. Эффект Моцарта // Древнейшие и самые современные методы использования таинственной силы музыки для исцеления тела и разума. - Минск. - 1999</a:t>
            </a:r>
          </a:p>
          <a:p>
            <a:r>
              <a:rPr lang="ru-RU" sz="1600" b="1" dirty="0">
                <a:latin typeface="Times New Roman" pitchFamily="18" charset="0"/>
              </a:rPr>
              <a:t>4. Медведева И.Я. Улыбка судьбы. Роли и характеры / И.Я. Медведева, Т.Л. Шишова; художник Б.Л. Аким. – М.: «ЛИНКА-ПРЕСС», 2002. </a:t>
            </a:r>
          </a:p>
          <a:p>
            <a:r>
              <a:rPr lang="ru-RU" sz="1600" b="1" dirty="0">
                <a:latin typeface="Times New Roman" pitchFamily="18" charset="0"/>
              </a:rPr>
              <a:t>5. Петрушин В.И. Музыкальная психология: Учебное пособие для студентов и преподавателей. – М.: </a:t>
            </a:r>
            <a:r>
              <a:rPr lang="ru-RU" sz="1600" b="1" dirty="0" err="1">
                <a:latin typeface="Times New Roman" pitchFamily="18" charset="0"/>
              </a:rPr>
              <a:t>Гуманит</a:t>
            </a:r>
            <a:r>
              <a:rPr lang="ru-RU" sz="1600" b="1" dirty="0">
                <a:latin typeface="Times New Roman" pitchFamily="18" charset="0"/>
              </a:rPr>
              <a:t>. </a:t>
            </a:r>
            <a:r>
              <a:rPr lang="ru-RU" sz="1600" b="1" dirty="0" err="1">
                <a:latin typeface="Times New Roman" pitchFamily="18" charset="0"/>
              </a:rPr>
              <a:t>издат</a:t>
            </a:r>
            <a:r>
              <a:rPr lang="ru-RU" sz="1600" b="1" dirty="0">
                <a:latin typeface="Times New Roman" pitchFamily="18" charset="0"/>
              </a:rPr>
              <a:t>. центр ВЛАДОС, 1997. </a:t>
            </a:r>
          </a:p>
          <a:p>
            <a:r>
              <a:rPr lang="ru-RU" sz="1600" b="1" dirty="0">
                <a:latin typeface="Times New Roman" pitchFamily="18" charset="0"/>
              </a:rPr>
              <a:t>6. Петрушин В. И. Музыкальная психотерапия: Теория и практика: Учебное пособие для студентов высших учебных заведений. – М.: </a:t>
            </a:r>
            <a:r>
              <a:rPr lang="ru-RU" sz="1600" b="1" dirty="0" err="1">
                <a:latin typeface="Times New Roman" pitchFamily="18" charset="0"/>
              </a:rPr>
              <a:t>Гуманит</a:t>
            </a:r>
            <a:r>
              <a:rPr lang="ru-RU" sz="1600" b="1" dirty="0">
                <a:latin typeface="Times New Roman" pitchFamily="18" charset="0"/>
              </a:rPr>
              <a:t>. </a:t>
            </a:r>
            <a:r>
              <a:rPr lang="ru-RU" sz="1600" b="1" dirty="0" err="1">
                <a:latin typeface="Times New Roman" pitchFamily="18" charset="0"/>
              </a:rPr>
              <a:t>издат</a:t>
            </a:r>
            <a:r>
              <a:rPr lang="ru-RU" sz="1600" b="1" dirty="0">
                <a:latin typeface="Times New Roman" pitchFamily="18" charset="0"/>
              </a:rPr>
              <a:t>. центр ВЛАДОС, 2000.</a:t>
            </a:r>
          </a:p>
          <a:p>
            <a:r>
              <a:rPr lang="ru-RU" sz="1600" b="1" dirty="0">
                <a:latin typeface="Times New Roman" pitchFamily="18" charset="0"/>
              </a:rPr>
              <a:t>7. Тарасова К.В., Рубан Т.Г. Дети слушают музыку: Методические рекомендации к занятиям с дошкольниками по слушанию музыки. – М.: Мозаика-Синтез. 2001.</a:t>
            </a:r>
          </a:p>
          <a:p>
            <a:r>
              <a:rPr lang="ru-RU" sz="1600" b="1" dirty="0">
                <a:latin typeface="Times New Roman" pitchFamily="18" charset="0"/>
              </a:rPr>
              <a:t>8. Теплов Б.М. Психология музыкальных способностей. – М.: Педагогика, 1985.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xmlns="" val="144930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3042" y="2750523"/>
            <a:ext cx="56280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Спасибо! </a:t>
            </a:r>
            <a:endParaRPr lang="ru-RU" sz="6000" b="1" dirty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230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4155" y="2691685"/>
            <a:ext cx="784387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200" b="1" dirty="0">
                <a:solidFill>
                  <a:srgbClr val="7030A0"/>
                </a:solidFill>
                <a:latin typeface="Monotype Corsiva" pitchFamily="66" charset="0"/>
              </a:rPr>
              <a:t>Музыка – не только фактор облагораживающий,</a:t>
            </a:r>
            <a:br>
              <a:rPr lang="ru-RU" sz="3200" b="1" dirty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3200" b="1" dirty="0">
                <a:solidFill>
                  <a:srgbClr val="7030A0"/>
                </a:solidFill>
                <a:latin typeface="Monotype Corsiva" pitchFamily="66" charset="0"/>
              </a:rPr>
              <a:t>воспитывающий, но и целитель здоровья.</a:t>
            </a:r>
            <a:br>
              <a:rPr lang="ru-RU" sz="3200" b="1" dirty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3200" b="1" dirty="0">
                <a:solidFill>
                  <a:srgbClr val="7030A0"/>
                </a:solidFill>
                <a:latin typeface="Monotype Corsiva" pitchFamily="66" charset="0"/>
              </a:rPr>
              <a:t>В.М. Бехтерев</a:t>
            </a:r>
            <a:br>
              <a:rPr lang="ru-RU" sz="3200" b="1" dirty="0">
                <a:solidFill>
                  <a:srgbClr val="7030A0"/>
                </a:solidFill>
                <a:latin typeface="Monotype Corsiva" pitchFamily="66" charset="0"/>
              </a:rPr>
            </a:br>
            <a:endParaRPr lang="ru-RU" sz="32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564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9100" y="225426"/>
            <a:ext cx="5461000" cy="1325563"/>
          </a:xfrm>
        </p:spPr>
        <p:txBody>
          <a:bodyPr>
            <a:noAutofit/>
          </a:bodyPr>
          <a:lstStyle/>
          <a:p>
            <a:pPr algn="ctr"/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4800" b="1" i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Достоинствами </a:t>
            </a:r>
            <a:br>
              <a:rPr lang="ru-RU" sz="4800" b="1" i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4800" b="1" i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музыкотерапии </a:t>
            </a:r>
            <a:br>
              <a:rPr lang="ru-RU" sz="4800" b="1" i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4800" b="1" i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являются</a:t>
            </a:r>
            <a:r>
              <a:rPr lang="ru-RU" sz="4800" b="1" i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:</a:t>
            </a:r>
            <a:br>
              <a:rPr lang="ru-RU" sz="4800" b="1" i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</a:br>
            <a:endParaRPr lang="ru-RU" sz="4800" i="1" dirty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7300" y="1482725"/>
            <a:ext cx="7886700" cy="435133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sz="4400" b="1" i="1" dirty="0" smtClean="0">
                <a:latin typeface="Monotype Corsiva" pitchFamily="66" charset="0"/>
              </a:rPr>
              <a:t>Абсолютная </a:t>
            </a:r>
            <a:r>
              <a:rPr lang="ru-RU" sz="4400" b="1" i="1" dirty="0">
                <a:latin typeface="Monotype Corsiva" pitchFamily="66" charset="0"/>
              </a:rPr>
              <a:t>безвредность </a:t>
            </a:r>
          </a:p>
          <a:p>
            <a:r>
              <a:rPr lang="ru-RU" sz="4400" b="1" i="1" dirty="0">
                <a:latin typeface="Monotype Corsiva" pitchFamily="66" charset="0"/>
              </a:rPr>
              <a:t>Легкость и простота применения</a:t>
            </a:r>
          </a:p>
          <a:p>
            <a:r>
              <a:rPr lang="ru-RU" sz="4400" b="1" i="1" dirty="0">
                <a:latin typeface="Monotype Corsiva" pitchFamily="66" charset="0"/>
              </a:rPr>
              <a:t>Возможность контроля</a:t>
            </a:r>
          </a:p>
          <a:p>
            <a:endParaRPr lang="ru-RU" sz="4400" b="1" i="1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098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45000" y="0"/>
            <a:ext cx="4927600" cy="1325563"/>
          </a:xfrm>
        </p:spPr>
        <p:txBody>
          <a:bodyPr>
            <a:noAutofit/>
          </a:bodyPr>
          <a:lstStyle/>
          <a:p>
            <a:pPr algn="ctr"/>
            <a:r>
              <a:rPr lang="ru-RU" sz="4800" b="1" i="1" dirty="0" smtClean="0">
                <a:latin typeface="Monotype Corsiva" pitchFamily="66" charset="0"/>
              </a:rPr>
              <a:t/>
            </a:r>
            <a:br>
              <a:rPr lang="ru-RU" sz="4800" b="1" i="1" dirty="0" smtClean="0">
                <a:latin typeface="Monotype Corsiva" pitchFamily="66" charset="0"/>
              </a:rPr>
            </a:br>
            <a:r>
              <a:rPr lang="ru-RU" sz="4800" b="1" i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Музыкотерапия противопоказана :</a:t>
            </a:r>
            <a:br>
              <a:rPr lang="ru-RU" sz="4800" b="1" i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</a:br>
            <a:endParaRPr lang="ru-RU" sz="4800" b="1" i="1" dirty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3900" y="1431925"/>
            <a:ext cx="8858250" cy="4351338"/>
          </a:xfrm>
        </p:spPr>
        <p:txBody>
          <a:bodyPr>
            <a:normAutofit/>
          </a:bodyPr>
          <a:lstStyle/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Monotype Corsiva" pitchFamily="66" charset="0"/>
                <a:cs typeface="Times New Roman" pitchFamily="18" charset="0"/>
              </a:rPr>
              <a:t>Детям </a:t>
            </a:r>
            <a:r>
              <a:rPr lang="ru-RU" sz="3600" b="1" dirty="0">
                <a:latin typeface="Monotype Corsiva" pitchFamily="66" charset="0"/>
                <a:cs typeface="Times New Roman" pitchFamily="18" charset="0"/>
              </a:rPr>
              <a:t>с предрасположенностью к судорогам. </a:t>
            </a:r>
            <a:br>
              <a:rPr lang="ru-RU" sz="3600" b="1" dirty="0">
                <a:latin typeface="Monotype Corsiva" pitchFamily="66" charset="0"/>
                <a:cs typeface="Times New Roman" pitchFamily="18" charset="0"/>
              </a:rPr>
            </a:br>
            <a:r>
              <a:rPr lang="ru-RU" sz="3600" b="1" dirty="0"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3600" b="1" dirty="0">
                <a:latin typeface="Monotype Corsiva" pitchFamily="66" charset="0"/>
                <a:cs typeface="Times New Roman" pitchFamily="18" charset="0"/>
              </a:rPr>
            </a:br>
            <a:r>
              <a:rPr lang="ru-RU" sz="3600" b="1" dirty="0">
                <a:latin typeface="Monotype Corsiva" pitchFamily="66" charset="0"/>
                <a:cs typeface="Times New Roman" pitchFamily="18" charset="0"/>
              </a:rPr>
              <a:t>Детям, страдающим отитом. </a:t>
            </a:r>
          </a:p>
          <a:p>
            <a:r>
              <a:rPr lang="ru-RU" sz="3600" b="1" dirty="0"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3600" b="1" dirty="0">
                <a:latin typeface="Monotype Corsiva" pitchFamily="66" charset="0"/>
                <a:cs typeface="Times New Roman" pitchFamily="18" charset="0"/>
              </a:rPr>
            </a:br>
            <a:r>
              <a:rPr lang="ru-RU" sz="3600" b="1" dirty="0">
                <a:latin typeface="Monotype Corsiva" pitchFamily="66" charset="0"/>
                <a:cs typeface="Times New Roman" pitchFamily="18" charset="0"/>
              </a:rPr>
              <a:t>Детям, у </a:t>
            </a:r>
            <a:r>
              <a:rPr lang="ru-RU" sz="3600" b="1" dirty="0">
                <a:latin typeface="Monotype Corsiva" pitchFamily="66" charset="0"/>
                <a:cs typeface="Mongolian Baiti" pitchFamily="66" charset="0"/>
              </a:rPr>
              <a:t>которых</a:t>
            </a:r>
            <a:r>
              <a:rPr lang="ru-RU" sz="3600" b="1" dirty="0">
                <a:latin typeface="Monotype Corsiva" pitchFamily="66" charset="0"/>
                <a:cs typeface="Times New Roman" pitchFamily="18" charset="0"/>
              </a:rPr>
              <a:t> резко повышается внутричерепное давление. 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305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430" y="0"/>
            <a:ext cx="8460023" cy="835549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Влияние звучания музыкальных инструментов на лечение и профилактику заболеваний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5493" y="835549"/>
            <a:ext cx="5088338" cy="6022451"/>
          </a:xfrm>
          <a:prstGeom prst="rect">
            <a:avLst/>
          </a:prstGeom>
          <a:noFill/>
          <a:ln w="57150" cmpd="thinThick">
            <a:solidFill>
              <a:srgbClr val="66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9826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7700" y="0"/>
            <a:ext cx="6337300" cy="1325563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Активные методы </a:t>
            </a:r>
            <a:b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и приёмы музыкотерапии</a:t>
            </a:r>
            <a:endParaRPr lang="ru-RU" b="1" i="1" dirty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6450" y="1546225"/>
            <a:ext cx="7886700" cy="3978275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latin typeface="Monotype Corsiva" pitchFamily="66" charset="0"/>
              </a:rPr>
              <a:t>метод </a:t>
            </a:r>
            <a:r>
              <a:rPr lang="ru-RU" b="1" dirty="0" err="1">
                <a:latin typeface="Monotype Corsiva" pitchFamily="66" charset="0"/>
              </a:rPr>
              <a:t>арттерапии</a:t>
            </a:r>
            <a:r>
              <a:rPr lang="ru-RU" dirty="0">
                <a:latin typeface="Monotype Corsiva" pitchFamily="66" charset="0"/>
              </a:rPr>
              <a:t> </a:t>
            </a:r>
          </a:p>
          <a:p>
            <a:r>
              <a:rPr lang="ru-RU" b="1" dirty="0">
                <a:latin typeface="Monotype Corsiva" pitchFamily="66" charset="0"/>
              </a:rPr>
              <a:t>метод </a:t>
            </a:r>
            <a:r>
              <a:rPr lang="ru-RU" b="1" dirty="0" err="1">
                <a:latin typeface="Monotype Corsiva" pitchFamily="66" charset="0"/>
              </a:rPr>
              <a:t>цветотерапии</a:t>
            </a:r>
            <a:endParaRPr lang="ru-RU" b="1" dirty="0">
              <a:latin typeface="Monotype Corsiva" pitchFamily="66" charset="0"/>
            </a:endParaRPr>
          </a:p>
          <a:p>
            <a:r>
              <a:rPr lang="ru-RU" b="1" dirty="0">
                <a:latin typeface="Monotype Corsiva" pitchFamily="66" charset="0"/>
              </a:rPr>
              <a:t>элементы </a:t>
            </a:r>
            <a:r>
              <a:rPr lang="ru-RU" b="1" dirty="0" err="1">
                <a:latin typeface="Monotype Corsiva" pitchFamily="66" charset="0"/>
              </a:rPr>
              <a:t>сказкотерапии</a:t>
            </a:r>
            <a:endParaRPr lang="ru-RU" b="1" dirty="0">
              <a:latin typeface="Monotype Corsiva" pitchFamily="66" charset="0"/>
            </a:endParaRPr>
          </a:p>
          <a:p>
            <a:r>
              <a:rPr lang="ru-RU" b="1" dirty="0" err="1">
                <a:latin typeface="Monotype Corsiva" pitchFamily="66" charset="0"/>
              </a:rPr>
              <a:t>игротерапия</a:t>
            </a:r>
            <a:endParaRPr lang="ru-RU" b="1" dirty="0">
              <a:latin typeface="Monotype Corsiva" pitchFamily="66" charset="0"/>
            </a:endParaRPr>
          </a:p>
          <a:p>
            <a:r>
              <a:rPr lang="ru-RU" b="1" dirty="0" err="1">
                <a:latin typeface="Monotype Corsiva" pitchFamily="66" charset="0"/>
              </a:rPr>
              <a:t>психогимнастические</a:t>
            </a:r>
            <a:r>
              <a:rPr lang="ru-RU" b="1" dirty="0">
                <a:latin typeface="Monotype Corsiva" pitchFamily="66" charset="0"/>
              </a:rPr>
              <a:t> этюды и упражнения</a:t>
            </a:r>
          </a:p>
          <a:p>
            <a:r>
              <a:rPr lang="ru-RU" b="1" dirty="0" err="1">
                <a:latin typeface="Monotype Corsiva" pitchFamily="66" charset="0"/>
              </a:rPr>
              <a:t>вокалотерапии</a:t>
            </a:r>
            <a:endParaRPr lang="ru-RU" b="1" dirty="0">
              <a:latin typeface="Monotype Corsiva" pitchFamily="66" charset="0"/>
            </a:endParaRPr>
          </a:p>
          <a:p>
            <a:r>
              <a:rPr lang="ru-RU" b="1" dirty="0">
                <a:latin typeface="Monotype Corsiva" pitchFamily="66" charset="0"/>
              </a:rPr>
              <a:t>прием </a:t>
            </a:r>
            <a:r>
              <a:rPr lang="ru-RU" b="1" dirty="0" err="1">
                <a:latin typeface="Monotype Corsiva" pitchFamily="66" charset="0"/>
              </a:rPr>
              <a:t>музицирования</a:t>
            </a:r>
            <a:r>
              <a:rPr lang="ru-RU" b="1" dirty="0">
                <a:latin typeface="Monotype Corsiva" pitchFamily="66" charset="0"/>
              </a:rPr>
              <a:t> на детских шумовых и </a:t>
            </a:r>
          </a:p>
          <a:p>
            <a:pPr>
              <a:buNone/>
            </a:pPr>
            <a:r>
              <a:rPr lang="ru-RU" b="1" dirty="0">
                <a:latin typeface="Monotype Corsiva" pitchFamily="66" charset="0"/>
              </a:rPr>
              <a:t>	русских народных музыкальных инструментах</a:t>
            </a:r>
            <a:r>
              <a:rPr lang="ru-RU" dirty="0">
                <a:latin typeface="Monotype Corsiva" pitchFamily="66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5986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3250" y="2489200"/>
            <a:ext cx="8083550" cy="15748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Использование музыкотерапии в режимных моментах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04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0"/>
            <a:ext cx="85090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25400"/>
          <a:ext cx="9143999" cy="6832600"/>
        </p:xfrm>
        <a:graphic>
          <a:graphicData uri="http://schemas.openxmlformats.org/drawingml/2006/table">
            <a:tbl>
              <a:tblPr/>
              <a:tblGrid>
                <a:gridCol w="1291267"/>
                <a:gridCol w="2115006"/>
                <a:gridCol w="2115006"/>
                <a:gridCol w="1224477"/>
                <a:gridCol w="2398243"/>
              </a:tblGrid>
              <a:tr h="660553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Режимные моменты.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Для чего используется.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Результат воздействия.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Возрастная группа.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Предлагаемый музыкальный репертуар.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EFF"/>
                    </a:solidFill>
                  </a:tcPr>
                </a:tc>
              </a:tr>
              <a:tr h="6172047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Утро.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Приём детей.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Утренняя гимнастика.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E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Используется для создания эмоционального фона.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Используется для поднятия эмоциональной активности, бодрости.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E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Доставляет ребенку радость, благотворно влияет на его организм. Положительно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воздей-ствует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не только на детей, но и на их родителей – вселяет уверенность, легче устанавливается контакт между людьми.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Музыка является активным действенным средством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эмоциональ-ной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коррекции, помогает войти в нужное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эмоцио-нальное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состояние.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Младшая группа.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Средняя группа.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Старшая группа.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Подготовит. группа.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Средняя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Старшая гр.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Подготов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гр.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E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П.И.Чайковский «Вальс цветов» из балета «Щелкунчик»,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М.Мусоргский «Рассвет на Москве- реке».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В.Моцарт «Маленькая ночная серенада»,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М.И.Глинка «Вальс фантазия».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П.И.Чайковский «Апрель»,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Г.В.Свиридов «Музыкальный ящик».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Н.А.Римский- Корсаков. Вступление «Три чуда»,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И.Штраус. «На прекрасном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голубом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Дунае».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Музыкальное сопровождение музык —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ым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руководителем.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Аудио кассеты ритмической музыки.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E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4413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762000"/>
          <a:ext cx="9144000" cy="6096000"/>
        </p:xfrm>
        <a:graphic>
          <a:graphicData uri="http://schemas.openxmlformats.org/drawingml/2006/table">
            <a:tbl>
              <a:tblPr/>
              <a:tblGrid>
                <a:gridCol w="1408894"/>
                <a:gridCol w="1997379"/>
                <a:gridCol w="2115007"/>
                <a:gridCol w="1224477"/>
                <a:gridCol w="2398243"/>
              </a:tblGrid>
              <a:tr h="609600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Прогулка.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(в теплое время года).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Наблюдения, в процессе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тру-довой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деятель-ности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после игр большой подвижности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E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Задает определенный жизненный ритм,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оказы-вает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мобилизирующее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воздействие, выраженное в игровой форме. Вызывает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эмоциональ-ный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отклик при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наблюде-ниях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за объектами живой природы. Для снятия повышенной мышечной нагрузки.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E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Положительно влияет на развитие нервной системы ребенка.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 возрастные группы.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E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i="1" u="sng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Наблюдения: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С.В.Рахмани</a:t>
                      </a:r>
                      <a:endParaRPr lang="ru-RU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нов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«Итальянская полька»,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В.Агафонников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«Сани с колокольчиками».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i="1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Труд детей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 Р.н.п. «Ах вы, сени…», И.Штраус. Полька «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Трик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– трак».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i="1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Расслабление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 Н.А.Римский- Корсаков. Опера «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Снегу-рочка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», песни, пляски птиц.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E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" y="0"/>
          <a:ext cx="9143999" cy="736600"/>
        </p:xfrm>
        <a:graphic>
          <a:graphicData uri="http://schemas.openxmlformats.org/drawingml/2006/table">
            <a:tbl>
              <a:tblPr/>
              <a:tblGrid>
                <a:gridCol w="1291267"/>
                <a:gridCol w="2086932"/>
                <a:gridCol w="2143080"/>
                <a:gridCol w="1224477"/>
                <a:gridCol w="2398243"/>
              </a:tblGrid>
              <a:tr h="73660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Режимные моменты.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Для чего используется.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Результат воздействия.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Возрастная группа.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Предлагаемый музыкальный репертуар.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E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8076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mbria/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устая тень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369</TotalTime>
  <Words>1381</Words>
  <Application>Microsoft Office PowerPoint</Application>
  <PresentationFormat>Экран (4:3)</PresentationFormat>
  <Paragraphs>193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«Музыкотерапия, как средство психоэмоционального развития дошкольников»</vt:lpstr>
      <vt:lpstr>Слайд 2</vt:lpstr>
      <vt:lpstr> Достоинствами  музыкотерапии  являются: </vt:lpstr>
      <vt:lpstr> Музыкотерапия противопоказана : </vt:lpstr>
      <vt:lpstr>Влияние звучания музыкальных инструментов на лечение и профилактику заболеваний</vt:lpstr>
      <vt:lpstr>Активные методы  и приёмы музыкотерапии</vt:lpstr>
      <vt:lpstr>Использование музыкотерапии в режимных моментах</vt:lpstr>
      <vt:lpstr> </vt:lpstr>
      <vt:lpstr>Слайд 9</vt:lpstr>
      <vt:lpstr>Слайд 10</vt:lpstr>
      <vt:lpstr>Слайд 11</vt:lpstr>
      <vt:lpstr>Использование музыкотерапии в различных видах детской деятельности </vt:lpstr>
      <vt:lpstr>Слайд 13</vt:lpstr>
      <vt:lpstr>СПИСОК МУЗЫКАЛЬНЫХ ПРОИЗВЕДЕНИЙ, РЕКОМЕНДУЕМЫХ ДЛЯ ПРОВЕДЕНИЯ МУЗЫКОТЕРАПИИ </vt:lpstr>
      <vt:lpstr>Слайд 15</vt:lpstr>
      <vt:lpstr>Музыка для встречи детей и их свободной деятельности  </vt:lpstr>
      <vt:lpstr>Слайд 17</vt:lpstr>
      <vt:lpstr>Источники:</vt:lpstr>
      <vt:lpstr>Слайд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Артём Кулаков</dc:creator>
  <cp:lastModifiedBy>Дина</cp:lastModifiedBy>
  <cp:revision>30</cp:revision>
  <dcterms:created xsi:type="dcterms:W3CDTF">2014-07-11T15:04:42Z</dcterms:created>
  <dcterms:modified xsi:type="dcterms:W3CDTF">2017-10-29T15:45:18Z</dcterms:modified>
</cp:coreProperties>
</file>