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88" r:id="rId3"/>
    <p:sldId id="256" r:id="rId4"/>
    <p:sldId id="259" r:id="rId5"/>
    <p:sldId id="266" r:id="rId6"/>
    <p:sldId id="269" r:id="rId7"/>
    <p:sldId id="270" r:id="rId8"/>
    <p:sldId id="272" r:id="rId9"/>
    <p:sldId id="273" r:id="rId10"/>
    <p:sldId id="274" r:id="rId11"/>
    <p:sldId id="275" r:id="rId12"/>
    <p:sldId id="276" r:id="rId13"/>
    <p:sldId id="284" r:id="rId14"/>
    <p:sldId id="285" r:id="rId15"/>
    <p:sldId id="286" r:id="rId16"/>
    <p:sldId id="287" r:id="rId1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72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97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36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72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973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360" cy="2289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13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ln w="27360">
            <a:solidFill>
              <a:srgbClr val="FFF4DD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6280" cy="1471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ru-RU" sz="1200">
                <a:solidFill>
                  <a:srgbClr val="B5A989"/>
                </a:solidFill>
                <a:latin typeface="Gill Sans MT"/>
              </a:rPr>
              <a:t>30.3.15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fld id="{F33BD547-9824-48BB-9DCB-D1327E7E0F5A}" type="slidenum">
              <a:rPr lang="ru-RU" sz="1200">
                <a:solidFill>
                  <a:srgbClr val="B5A989"/>
                </a:solidFill>
                <a:latin typeface="Gill Sans MT"/>
              </a:rPr>
              <a:pPr algn="ct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9" name="CustomShape 10"/>
          <p:cNvSpPr/>
          <p:nvPr/>
        </p:nvSpPr>
        <p:spPr>
          <a:xfrm>
            <a:off x="921600" y="1413720"/>
            <a:ext cx="209880" cy="209880"/>
          </a:xfrm>
          <a:prstGeom prst="ellipse">
            <a:avLst/>
          </a:prstGeom>
          <a:gradFill>
            <a:gsLst>
              <a:gs pos="0">
                <a:srgbClr val="DAF5FE"/>
              </a:gs>
              <a:gs pos="100000">
                <a:srgbClr val="00AAD4"/>
              </a:gs>
            </a:gsLst>
            <a:path path="circle"/>
          </a:gradFill>
          <a:ln w="2160">
            <a:solidFill>
              <a:srgbClr val="308DA4"/>
            </a:solidFill>
            <a:round/>
          </a:ln>
        </p:spPr>
      </p:sp>
      <p:sp>
        <p:nvSpPr>
          <p:cNvPr id="10" name="CustomShape 11"/>
          <p:cNvSpPr/>
          <p:nvPr/>
        </p:nvSpPr>
        <p:spPr>
          <a:xfrm>
            <a:off x="1157040" y="1344960"/>
            <a:ext cx="63720" cy="63720"/>
          </a:xfrm>
          <a:prstGeom prst="ellipse">
            <a:avLst/>
          </a:prstGeom>
          <a:ln w="12600">
            <a:solidFill>
              <a:srgbClr val="317F93"/>
            </a:solidFill>
            <a:round/>
          </a:ln>
        </p:spPr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45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ln w="27360">
            <a:solidFill>
              <a:srgbClr val="FFF4DD"/>
            </a:solidFill>
            <a:round/>
          </a:ln>
        </p:spPr>
      </p:sp>
      <p:sp>
        <p:nvSpPr>
          <p:cNvPr id="46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47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8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9" name="PlaceHolder 6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Пятый уровень</a:t>
            </a:r>
            <a:endParaRPr/>
          </a:p>
        </p:txBody>
      </p:sp>
      <p:sp>
        <p:nvSpPr>
          <p:cNvPr id="51" name="PlaceHolder 8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ru-RU" sz="1200">
                <a:solidFill>
                  <a:srgbClr val="B5A989"/>
                </a:solidFill>
                <a:latin typeface="Gill Sans MT"/>
              </a:rPr>
              <a:t>30.3.15</a:t>
            </a:r>
            <a:endParaRPr/>
          </a:p>
        </p:txBody>
      </p:sp>
      <p:sp>
        <p:nvSpPr>
          <p:cNvPr id="52" name="PlaceHolder 9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</p:txBody>
      </p:sp>
      <p:sp>
        <p:nvSpPr>
          <p:cNvPr id="53" name="PlaceHolder 10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fld id="{86E8C91A-094F-48A7-B5B5-812137B0AF80}" type="slidenum">
              <a:rPr lang="ru-RU" sz="1200">
                <a:solidFill>
                  <a:srgbClr val="B5A989"/>
                </a:solidFill>
                <a:latin typeface="Gill Sans MT"/>
              </a:rPr>
              <a:pPr algn="ct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435680" y="274680"/>
            <a:ext cx="7497720" cy="296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285840" y="571320"/>
            <a:ext cx="8647560" cy="5676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Перед  экскурсией  педагогу необходимо тщательно продумать, какой материал собрать для дальнейшей работы в группе  и  какое оборудование в связи с этим нужно взять с собой.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 fill="freeze"/>
                                        <p:tgtEl>
                                          <p:spTgt spid="125">
                                            <p:txEl>
                                              <p:pRg st="0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214200" y="274680"/>
            <a:ext cx="8786520" cy="1439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300" b="1">
                <a:solidFill>
                  <a:srgbClr val="C00000"/>
                </a:solidFill>
                <a:latin typeface="Times New Roman"/>
              </a:rPr>
              <a:t>         2.2.</a:t>
            </a:r>
            <a:r>
              <a:rPr lang="ru-RU" sz="4300" b="1" i="1">
                <a:solidFill>
                  <a:srgbClr val="C00000"/>
                </a:solidFill>
                <a:latin typeface="Times New Roman"/>
              </a:rPr>
              <a:t> </a:t>
            </a:r>
            <a:r>
              <a:rPr lang="ru-RU" sz="4300" b="1">
                <a:solidFill>
                  <a:srgbClr val="C00000"/>
                </a:solidFill>
                <a:latin typeface="Times New Roman"/>
              </a:rPr>
              <a:t>Методика   проведения  
   природоведческих познавательных 
                      экскурсий. 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285840" y="1928880"/>
            <a:ext cx="8715240" cy="4714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 b="1" i="1">
                <a:solidFill>
                  <a:srgbClr val="000000"/>
                </a:solidFill>
                <a:latin typeface="Times New Roman"/>
              </a:rPr>
              <a:t>Природоведческая экскурсия</a:t>
            </a:r>
            <a:r>
              <a:rPr lang="ru-RU" sz="3200" b="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включает в себя: - вводную беседу, 
- коллективное наблюдение, 
- индивидуальное самостоятельное наблюдение детей,
- сбор природоведческого материала, 
- игры детей с собранным материалом.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 fill="freez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 fill="freeze"/>
                                        <p:tgtEl>
                                          <p:spTgt spid="127">
                                            <p:txEl>
                                              <p:pRg st="0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214200" y="274680"/>
            <a:ext cx="871920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300" b="1">
                <a:solidFill>
                  <a:srgbClr val="C00000"/>
                </a:solidFill>
                <a:latin typeface="Times New Roman"/>
              </a:rPr>
              <a:t>3. </a:t>
            </a:r>
            <a:r>
              <a:rPr lang="ru-RU" sz="4300" b="1" u="sng">
                <a:solidFill>
                  <a:srgbClr val="C00000"/>
                </a:solidFill>
                <a:latin typeface="Times New Roman"/>
              </a:rPr>
              <a:t>Тема экскурсии «Природа зимой»</a:t>
            </a:r>
            <a:r>
              <a:rPr lang="ru-RU" sz="4300" b="1">
                <a:solidFill>
                  <a:srgbClr val="C00000"/>
                </a:solidFill>
                <a:latin typeface="Times New Roman"/>
              </a:rPr>
              <a:t>.</a:t>
            </a:r>
            <a:r>
              <a:rPr lang="ru-RU" sz="4300">
                <a:solidFill>
                  <a:srgbClr val="C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57120" y="1071720"/>
            <a:ext cx="8576280" cy="5500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На данной экскурсии решались следующие задачи: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• уточнение знаний учащихся о зиме, как о времени года;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• наблюдать за зимними изменениями в жизни растений и животных;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• воспитывать бережное отношение к природе.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u="sng">
                <a:solidFill>
                  <a:srgbClr val="000000"/>
                </a:solidFill>
                <a:latin typeface="Times New Roman"/>
              </a:rPr>
              <a:t>Тип экскурсии: 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текущая.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u="sng">
                <a:solidFill>
                  <a:srgbClr val="000000"/>
                </a:solidFill>
                <a:latin typeface="Times New Roman"/>
              </a:rPr>
              <a:t>Снаряжение: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 деревянная рейка с делениями для измерения глубины снега, лопатки для раскапывания снега, корм для птиц, коробки.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 fill="freeze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 fill="freeze"/>
                                        <p:tgtEl>
                                          <p:spTgt spid="143">
                                            <p:txEl>
                                              <p:pRg st="0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7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 fill="freeze"/>
                                        <p:tgtEl>
                                          <p:spTgt spid="143">
                                            <p:txEl>
                                              <p:pRg st="47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03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 fill="freeze"/>
                                        <p:tgtEl>
                                          <p:spTgt spid="143">
                                            <p:txEl>
                                              <p:pRg st="103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67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 fill="freeze"/>
                                        <p:tgtEl>
                                          <p:spTgt spid="143">
                                            <p:txEl>
                                              <p:pRg st="167" end="2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11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2000" fill="freeze"/>
                                        <p:tgtEl>
                                          <p:spTgt spid="143">
                                            <p:txEl>
                                              <p:pRg st="211" end="2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35" end="3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2000" fill="freeze"/>
                                        <p:tgtEl>
                                          <p:spTgt spid="143">
                                            <p:txEl>
                                              <p:pRg st="235" end="3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1435680" y="213840"/>
            <a:ext cx="7497720" cy="608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285840" y="500040"/>
            <a:ext cx="8647560" cy="6143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 u="sng">
                <a:solidFill>
                  <a:srgbClr val="000000"/>
                </a:solidFill>
                <a:latin typeface="Times New Roman"/>
              </a:rPr>
              <a:t>Место проведения: 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сельский парк.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 u="sng">
                <a:solidFill>
                  <a:srgbClr val="000000"/>
                </a:solidFill>
                <a:latin typeface="Times New Roman"/>
              </a:rPr>
              <a:t>План экскурсии: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1. Вступительная беседа. Эта беседа проводилась в классе. Учитель сообщает тему, цель, задачи экскурсии, необходимое снаряжение.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2. Проведение экскурсии: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а) вводная беседа;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б) основная часть.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2.1. Практическая работа по измерению глубокого снега на открытом и закрытом местах.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 fill="freeze"/>
                                        <p:tgtEl>
                                          <p:spTgt spid="145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3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2" dur="500" fill="freeze"/>
                                        <p:tgtEl>
                                          <p:spTgt spid="145">
                                            <p:txEl>
                                              <p:pRg st="33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9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7" dur="500" fill="freeze"/>
                                        <p:tgtEl>
                                          <p:spTgt spid="145">
                                            <p:txEl>
                                              <p:pRg st="49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78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 fill="freeze"/>
                                        <p:tgtEl>
                                          <p:spTgt spid="145">
                                            <p:txEl>
                                              <p:pRg st="178" end="2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03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7" dur="500" fill="freeze"/>
                                        <p:tgtEl>
                                          <p:spTgt spid="145">
                                            <p:txEl>
                                              <p:pRg st="203" end="2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22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2" dur="500" fill="freeze"/>
                                        <p:tgtEl>
                                          <p:spTgt spid="145">
                                            <p:txEl>
                                              <p:pRg st="222" end="2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41" end="3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7" dur="500" fill="freeze"/>
                                        <p:tgtEl>
                                          <p:spTgt spid="145">
                                            <p:txEl>
                                              <p:pRg st="241" end="3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1435680" y="274680"/>
            <a:ext cx="7497720" cy="45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357120" y="428760"/>
            <a:ext cx="8647560" cy="6105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2.2. Проведение наблюдений в природе: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• проанализировать изменения, которые произошли с растениями с приходом зимы;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• сделать вывод о том, какое значение имеет снег для защиты зимующих растений от вымерзания.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2.3. Изучение зимних изменений в жизни животных.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а) наблюдение за насекомыми;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б) наблюдение за птицами;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в) наблюдение за следами присутствия зверей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 fill="freeze"/>
                                        <p:tgtEl>
                                          <p:spTgt spid="147">
                                            <p:txEl>
                                              <p:p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8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 fill="freeze"/>
                                        <p:tgtEl>
                                          <p:spTgt spid="147">
                                            <p:txEl>
                                              <p:pRg st="38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16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 fill="freeze"/>
                                        <p:tgtEl>
                                          <p:spTgt spid="147">
                                            <p:txEl>
                                              <p:pRg st="116" end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09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 fill="freeze"/>
                                        <p:tgtEl>
                                          <p:spTgt spid="147">
                                            <p:txEl>
                                              <p:pRg st="209" end="2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58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 fill="freeze"/>
                                        <p:tgtEl>
                                          <p:spTgt spid="147">
                                            <p:txEl>
                                              <p:pRg st="258" end="2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87" end="3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2000" fill="freeze"/>
                                        <p:tgtEl>
                                          <p:spTgt spid="147">
                                            <p:txEl>
                                              <p:pRg st="287" end="3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13" end="3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2000" fill="freeze"/>
                                        <p:tgtEl>
                                          <p:spTgt spid="147">
                                            <p:txEl>
                                              <p:pRg st="313" end="3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1435680" y="274680"/>
            <a:ext cx="7497720" cy="82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149" name="TextShape 2"/>
          <p:cNvSpPr txBox="1"/>
          <p:nvPr/>
        </p:nvSpPr>
        <p:spPr>
          <a:xfrm>
            <a:off x="285840" y="500040"/>
            <a:ext cx="8647560" cy="6071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2.3. Изучение зимних изменений в жизни животных.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а) наблюдение за насекомыми;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б) наблюдение за птицами;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в) наблюдение за следами присутствия зверей.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2.4. Правила поведения в природе.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2.5. Степень загрязнения территории.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2.6. Проблемы охраны природы.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3. Подведение итогов экскурсии.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 fill="freeze"/>
                                        <p:tgtEl>
                                          <p:spTgt spid="149">
                                            <p:txEl>
                                              <p:pRg st="0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9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2" dur="500" fill="freeze"/>
                                        <p:tgtEl>
                                          <p:spTgt spid="149">
                                            <p:txEl>
                                              <p:pRg st="49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78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7" dur="500" fill="freeze"/>
                                        <p:tgtEl>
                                          <p:spTgt spid="149">
                                            <p:txEl>
                                              <p:pRg st="78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04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 fill="freeze"/>
                                        <p:tgtEl>
                                          <p:spTgt spid="149">
                                            <p:txEl>
                                              <p:pRg st="104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49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7" dur="500" fill="freeze"/>
                                        <p:tgtEl>
                                          <p:spTgt spid="149">
                                            <p:txEl>
                                              <p:pRg st="149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83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2" dur="500" fill="freeze"/>
                                        <p:tgtEl>
                                          <p:spTgt spid="149">
                                            <p:txEl>
                                              <p:pRg st="183" end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20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7" dur="500" fill="freeze"/>
                                        <p:tgtEl>
                                          <p:spTgt spid="149">
                                            <p:txEl>
                                              <p:pRg st="220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50" end="2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2" dur="500" fill="freeze"/>
                                        <p:tgtEl>
                                          <p:spTgt spid="149">
                                            <p:txEl>
                                              <p:pRg st="250" end="2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432440" y="360000"/>
            <a:ext cx="7406280" cy="1471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6000" b="1" dirty="0">
                <a:solidFill>
                  <a:srgbClr val="572314"/>
                </a:solidFill>
                <a:latin typeface="Times New Roman"/>
              </a:rPr>
              <a:t>       </a:t>
            </a:r>
            <a:r>
              <a:rPr lang="ru-RU" sz="6000" b="1" dirty="0" smtClean="0">
                <a:solidFill>
                  <a:srgbClr val="572314"/>
                </a:solidFill>
                <a:latin typeface="Times New Roman"/>
              </a:rPr>
              <a:t>Исследование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576000" y="1906560"/>
            <a:ext cx="8267400" cy="4357440"/>
          </a:xfrm>
          <a:prstGeom prst="rect">
            <a:avLst/>
          </a:prstGeom>
        </p:spPr>
        <p:txBody>
          <a:bodyPr lIns="90000" tIns="0" rIns="90000" bIns="45000"/>
          <a:lstStyle/>
          <a:p>
            <a:pPr>
              <a:lnSpc>
                <a:spcPct val="100000"/>
              </a:lnSpc>
            </a:pPr>
            <a:r>
              <a:rPr lang="ru-RU" sz="5400" b="1" u="sng" dirty="0">
                <a:solidFill>
                  <a:srgbClr val="C00000"/>
                </a:solidFill>
                <a:latin typeface="Times New Roman"/>
              </a:rPr>
              <a:t>«Подготовка и проведение экскурсии»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b="1" u="sng" dirty="0">
                <a:solidFill>
                  <a:srgbClr val="C00000"/>
                </a:solidFill>
                <a:latin typeface="Times New Roman"/>
              </a:rPr>
              <a:t>
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/>
              </a:rPr>
              <a:t>         </a:t>
            </a:r>
            <a:r>
              <a:rPr lang="ru-RU" sz="2600" dirty="0" smtClean="0">
                <a:solidFill>
                  <a:srgbClr val="232D46"/>
                </a:solidFill>
                <a:latin typeface="Times New Roman"/>
              </a:rPr>
              <a:t>Подготовила:  </a:t>
            </a:r>
          </a:p>
          <a:p>
            <a:pPr>
              <a:lnSpc>
                <a:spcPct val="100000"/>
              </a:lnSpc>
            </a:pPr>
            <a:r>
              <a:rPr lang="ru-RU" sz="2600" dirty="0" smtClean="0">
                <a:solidFill>
                  <a:srgbClr val="232D46"/>
                </a:solidFill>
                <a:latin typeface="Times New Roman"/>
              </a:rPr>
              <a:t> учитель математики и физики       </a:t>
            </a:r>
            <a:r>
              <a:rPr lang="ru-RU" sz="2600" dirty="0" err="1" smtClean="0">
                <a:solidFill>
                  <a:srgbClr val="232D46"/>
                </a:solidFill>
                <a:latin typeface="Times New Roman"/>
              </a:rPr>
              <a:t>Утяшова</a:t>
            </a:r>
            <a:r>
              <a:rPr lang="ru-RU" sz="2600" dirty="0" smtClean="0">
                <a:solidFill>
                  <a:srgbClr val="232D46"/>
                </a:solidFill>
                <a:latin typeface="Times New Roman"/>
              </a:rPr>
              <a:t> Г. С.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 fill="freez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 fill="freeze"/>
                                        <p:tgtEl>
                                          <p:spTgt spid="87">
                                            <p:txEl>
                                              <p:p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7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 fill="freeze"/>
                                        <p:tgtEl>
                                          <p:spTgt spid="87">
                                            <p:txEl>
                                              <p:pRg st="37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80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 fill="freeze"/>
                                        <p:tgtEl>
                                          <p:spTgt spid="87">
                                            <p:txEl>
                                              <p:pRg st="80" end="2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435680" y="274680"/>
            <a:ext cx="7207920" cy="8679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800" b="1">
                <a:solidFill>
                  <a:srgbClr val="C00000"/>
                </a:solidFill>
                <a:latin typeface="Times New Roman"/>
              </a:rPr>
              <a:t>1. Введение.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357120" y="1071720"/>
            <a:ext cx="8643600" cy="5500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10000"/>
              </a:lnSpc>
              <a:buSzPct val="25000"/>
              <a:buFont typeface="Wingdings 2" charset="2"/>
              <a:buChar char=""/>
            </a:pPr>
            <a:r>
              <a:rPr lang="ru-RU" sz="3200" b="1" i="1" u="sng">
                <a:solidFill>
                  <a:srgbClr val="35436A"/>
                </a:solidFill>
                <a:latin typeface="Times New Roman"/>
              </a:rPr>
              <a:t>Экскурсия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 — это процесс познания окружающего мира по заранее подобранным объектам (зрительным рядам), которые служат для раскрытия той или иной темы.</a:t>
            </a:r>
            <a:endParaRPr/>
          </a:p>
          <a:p>
            <a:pPr>
              <a:lnSpc>
                <a:spcPct val="110000"/>
              </a:lnSpc>
            </a:pPr>
            <a:endParaRPr/>
          </a:p>
          <a:p>
            <a:pPr>
              <a:lnSpc>
                <a:spcPct val="110000"/>
              </a:lnSpc>
              <a:buSzPct val="25000"/>
              <a:buFont typeface="Wingdings 2" charset="2"/>
              <a:buChar char=""/>
            </a:pPr>
            <a:r>
              <a:rPr lang="ru-RU" sz="3200" b="1" i="1" u="sng">
                <a:solidFill>
                  <a:srgbClr val="35436A"/>
                </a:solidFill>
                <a:latin typeface="Times New Roman"/>
              </a:rPr>
              <a:t>Экскурсия 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– это форма организации учебного процесса, направленная на усвоение учебного материала, но проводимая вне школы, которая позволяет проводить наблюдения, а также непосредственно изучать различные предметы, явления и процессы в естественно или искусственно созданных условиях.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2000" fill="freeze"/>
                                        <p:tgtEl>
                                          <p:spTgt spid="93">
                                            <p:txEl>
                                              <p:pRg st="0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51" end="4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2000" fill="freeze"/>
                                        <p:tgtEl>
                                          <p:spTgt spid="93">
                                            <p:txEl>
                                              <p:pRg st="151" end="4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714240" y="142920"/>
            <a:ext cx="8429400" cy="99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300" b="1">
                <a:solidFill>
                  <a:srgbClr val="C00000"/>
                </a:solidFill>
                <a:latin typeface="Times New Roman"/>
              </a:rPr>
              <a:t>  1.3. Экскурсии в природу.</a:t>
            </a:r>
            <a:r>
              <a:rPr lang="ru-RU" sz="4300">
                <a:solidFill>
                  <a:srgbClr val="C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285840" y="857160"/>
            <a:ext cx="8647560" cy="5643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 b="1">
                <a:solidFill>
                  <a:srgbClr val="232D46"/>
                </a:solidFill>
                <a:latin typeface="Times New Roman"/>
              </a:rPr>
              <a:t>Важное место в плане работы педагога занимают экскурсии в природу, 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где учащиеся могут увидеть взаимоотношения природных объектов и их связь со средой обитания.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 b="1" i="1">
                <a:solidFill>
                  <a:srgbClr val="000000"/>
                </a:solidFill>
                <a:latin typeface="Times New Roman"/>
              </a:rPr>
              <a:t>Экскурсии в природу</a:t>
            </a:r>
            <a:r>
              <a:rPr lang="ru-RU" sz="3200" b="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представляют способ конкретного изучения природы, то есть изучение объектов и явлений природы, а не рассказов или книг о ней. Здесь открываются широкие возможности для организации творческой работы учащихся, инициативы и наблюдательности.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 fill="freeze"/>
                                        <p:tgtEl>
                                          <p:spTgt spid="107">
                                            <p:txEl>
                                              <p:pRg st="0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61" end="4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8" dur="500" fill="freeze"/>
                                        <p:tgtEl>
                                          <p:spTgt spid="107">
                                            <p:txEl>
                                              <p:pRg st="161" end="4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57120" y="285840"/>
            <a:ext cx="8643600" cy="13568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300" b="1">
                <a:solidFill>
                  <a:srgbClr val="C00000"/>
                </a:solidFill>
                <a:latin typeface="Times New Roman"/>
              </a:rPr>
              <a:t>      </a:t>
            </a:r>
            <a:r>
              <a:rPr lang="ru-RU" sz="4300" b="1" u="sng">
                <a:solidFill>
                  <a:srgbClr val="C00000"/>
                </a:solidFill>
                <a:latin typeface="Times New Roman"/>
              </a:rPr>
              <a:t>2. Методика подготовки и   
</a:t>
            </a:r>
            <a:r>
              <a:rPr lang="ru-RU" sz="4300" b="1">
                <a:solidFill>
                  <a:srgbClr val="C00000"/>
                </a:solidFill>
                <a:latin typeface="Times New Roman"/>
              </a:rPr>
              <a:t>           </a:t>
            </a:r>
            <a:r>
              <a:rPr lang="ru-RU" sz="4300" b="1" u="sng">
                <a:solidFill>
                  <a:srgbClr val="C00000"/>
                </a:solidFill>
                <a:latin typeface="Times New Roman"/>
              </a:rPr>
              <a:t>проведения   экскурсий </a:t>
            </a:r>
            <a:r>
              <a:rPr lang="ru-RU" sz="4300">
                <a:solidFill>
                  <a:srgbClr val="C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285840" y="1447920"/>
            <a:ext cx="8647560" cy="4800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Экскурсию  провести значительно труднее, чем занятие в группе, поэтому ее успех зависит от тщательной подготовки педагога и детей.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3200" b="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 b="1">
                <a:solidFill>
                  <a:srgbClr val="703204"/>
                </a:solidFill>
                <a:latin typeface="Times New Roman"/>
              </a:rPr>
              <a:t>Методика экскурсионной работы</a:t>
            </a:r>
            <a:r>
              <a:rPr lang="ru-RU" sz="3200">
                <a:solidFill>
                  <a:srgbClr val="703204"/>
                </a:solidFill>
                <a:latin typeface="Times New Roman"/>
              </a:rPr>
              <a:t> 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состоит из двух главных частей – 
- </a:t>
            </a:r>
            <a:r>
              <a:rPr lang="ru-RU" sz="3200" i="1">
                <a:solidFill>
                  <a:srgbClr val="000000"/>
                </a:solidFill>
                <a:latin typeface="Times New Roman"/>
              </a:rPr>
              <a:t>методики подготовки экскурсии 
- методики ее проведения.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 fill="freez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2" dur="500" fill="freeze"/>
                                        <p:tgtEl>
                                          <p:spTgt spid="113">
                                            <p:txEl>
                                              <p:pRg st="0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31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7" dur="500" fill="freeze"/>
                                        <p:tgtEl>
                                          <p:spTgt spid="113">
                                            <p:txEl>
                                              <p:pRg st="131" end="2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357120" y="274680"/>
            <a:ext cx="8576280" cy="15822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300" b="1">
                <a:solidFill>
                  <a:srgbClr val="C00000"/>
                </a:solidFill>
                <a:latin typeface="Times New Roman"/>
              </a:rPr>
              <a:t>2.1. Методика подготовки экскурсии.</a:t>
            </a:r>
            <a:r>
              <a:rPr lang="ru-RU" sz="4300">
                <a:solidFill>
                  <a:srgbClr val="C00000"/>
                </a:solidFill>
                <a:latin typeface="Times New Roman"/>
              </a:rPr>
              <a:t>
</a:t>
            </a:r>
            <a:r>
              <a:rPr lang="ru-RU" sz="4300" b="1">
                <a:solidFill>
                  <a:srgbClr val="C00000"/>
                </a:solidFill>
                <a:latin typeface="Times New Roman"/>
              </a:rPr>
              <a:t>2.1.1. Подготовка педагога.</a:t>
            </a:r>
            <a:r>
              <a:rPr lang="ru-RU" sz="4300">
                <a:solidFill>
                  <a:srgbClr val="572314"/>
                </a:solidFill>
                <a:latin typeface="Gill Sans MT"/>
              </a:rPr>
              <a:t>
</a:t>
            </a:r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214200" y="1447920"/>
            <a:ext cx="8786520" cy="5052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Подготовка педагога к проведению учебной экскурсии в природу включает: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Формулировку цели и задачи экскурсии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Выбор темы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Выбор маршрута, ознакомление с ним на местности, изучение природы района экскур-сии и его достопримечательностей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Отбор содержания и методов подготовки учащихся к экскурсии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500040" y="274680"/>
            <a:ext cx="843336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300" b="1">
                <a:solidFill>
                  <a:srgbClr val="C00000"/>
                </a:solidFill>
                <a:latin typeface="Times New Roman"/>
              </a:rPr>
              <a:t>        План описания проведения     
          экологической экскурсии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214200" y="1447920"/>
            <a:ext cx="8719200" cy="5052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 плане-конспекте педагог указывает:
- содержание вступительной беседы, 
- конспектирует пояснения на каждом этапе, 
- записывает, что именно должны увидеть и сделать учащиеся.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Педагог должен продумать, какие учебные игры и какой активный отдых организовать с учениками во время экскурсии, определить основные вопросы с ними после экскурсии.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714240" y="274680"/>
            <a:ext cx="8219160" cy="939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900">
                <a:solidFill>
                  <a:srgbClr val="572314"/>
                </a:solidFill>
                <a:latin typeface="Times New Roman"/>
              </a:rPr>
              <a:t>План проведения экскурсии</a:t>
            </a:r>
            <a:r>
              <a:rPr lang="ru-RU" sz="4300">
                <a:solidFill>
                  <a:srgbClr val="572314"/>
                </a:solidFill>
                <a:latin typeface="Times New Roman"/>
              </a:rPr>
              <a:t>: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285840" y="1143000"/>
            <a:ext cx="8647560" cy="5500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Название экскурсии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Тема: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Цель: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Задачи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Образовательные: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Воспитательные: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Оборудование: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Содержание экскурсии.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Содержание практических заданий.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Итоги экскурсии.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 fill="freeze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2" dur="500" fill="freeze"/>
                                        <p:tgtEl>
                                          <p:spTgt spid="121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7" dur="500" fill="freeze"/>
                                        <p:tgtEl>
                                          <p:spTgt spid="121">
                                            <p:txEl>
                                              <p:pRg st="2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7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 fill="freeze"/>
                                        <p:tgtEl>
                                          <p:spTgt spid="121">
                                            <p:txEl>
                                              <p:pRg st="27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4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7" dur="500" fill="freeze"/>
                                        <p:tgtEl>
                                          <p:spTgt spid="121">
                                            <p:txEl>
                                              <p:pRg st="34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2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2" dur="500" fill="freeze"/>
                                        <p:tgtEl>
                                          <p:spTgt spid="121">
                                            <p:txEl>
                                              <p:pRg st="42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7" dur="500" fill="freeze"/>
                                        <p:tgtEl>
                                          <p:spTgt spid="121">
                                            <p:txEl>
                                              <p:pRg st="60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7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2" dur="500" fill="freeze"/>
                                        <p:tgtEl>
                                          <p:spTgt spid="121">
                                            <p:txEl>
                                              <p:pRg st="77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92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7" dur="500" fill="freeze"/>
                                        <p:tgtEl>
                                          <p:spTgt spid="121">
                                            <p:txEl>
                                              <p:pRg st="92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15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52" dur="500" fill="freeze"/>
                                        <p:tgtEl>
                                          <p:spTgt spid="121">
                                            <p:txEl>
                                              <p:pRg st="115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4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57" dur="500" fill="freeze"/>
                                        <p:tgtEl>
                                          <p:spTgt spid="121">
                                            <p:txEl>
                                              <p:pRg st="149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1000080" y="274680"/>
            <a:ext cx="7933320" cy="8679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300" b="1">
                <a:solidFill>
                  <a:srgbClr val="C00000"/>
                </a:solidFill>
                <a:latin typeface="Times New Roman"/>
              </a:rPr>
              <a:t>     2.1.2. Подготовка детей</a:t>
            </a:r>
            <a:r>
              <a:rPr lang="ru-RU" sz="4300">
                <a:solidFill>
                  <a:srgbClr val="C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357120" y="1071720"/>
            <a:ext cx="8576280" cy="5428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Подготовка учащихся к экскурсии: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1. Инструкция по ТБ.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2. Предупредить об одежде и обуви.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3. Сбор оборудования для каждого звена.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b="1">
                <a:solidFill>
                  <a:srgbClr val="000000"/>
                </a:solidFill>
                <a:latin typeface="Times New Roman"/>
              </a:rPr>
              <a:t>Подготовка  детей</a:t>
            </a:r>
            <a:r>
              <a:rPr lang="ru-RU" sz="3200" i="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начинается с сообщения педагогом цели экскурсии. Ребята должны знать, куда пойдут, зачем, что узнают, что нужно собрать. Педагог напоминает детям о правилах поведения на улице, в лесу, в общественных местах. При  подготовке  к  экскурсии  нужно обратить внимание на одежду детей</a:t>
            </a:r>
            <a:r>
              <a:rPr lang="ru-RU" sz="3200">
                <a:solidFill>
                  <a:srgbClr val="000000"/>
                </a:solidFill>
                <a:latin typeface="Gill Sans MT"/>
              </a:rPr>
              <a:t>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 fill="freeze"/>
                                        <p:tgtEl>
                                          <p:spTgt spid="123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3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8" dur="500" fill="freeze"/>
                                        <p:tgtEl>
                                          <p:spTgt spid="123">
                                            <p:txEl>
                                              <p:pRg st="33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4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3" dur="500" fill="freeze"/>
                                        <p:tgtEl>
                                          <p:spTgt spid="123">
                                            <p:txEl>
                                              <p:pRg st="54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9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8" dur="500" fill="freeze"/>
                                        <p:tgtEl>
                                          <p:spTgt spid="123">
                                            <p:txEl>
                                              <p:pRg st="89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29" end="4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3" dur="500" fill="freeze"/>
                                        <p:tgtEl>
                                          <p:spTgt spid="123">
                                            <p:txEl>
                                              <p:pRg st="129" end="4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536</Words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modified xsi:type="dcterms:W3CDTF">2017-09-25T13:42:41Z</dcterms:modified>
</cp:coreProperties>
</file>