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88" r:id="rId3"/>
    <p:sldId id="256" r:id="rId4"/>
    <p:sldId id="259" r:id="rId5"/>
    <p:sldId id="266" r:id="rId6"/>
    <p:sldId id="269" r:id="rId7"/>
    <p:sldId id="270" r:id="rId8"/>
    <p:sldId id="272" r:id="rId9"/>
    <p:sldId id="273" r:id="rId10"/>
    <p:sldId id="274" r:id="rId11"/>
    <p:sldId id="275" r:id="rId12"/>
    <p:sldId id="276" r:id="rId13"/>
    <p:sldId id="284" r:id="rId14"/>
    <p:sldId id="285" r:id="rId15"/>
    <p:sldId id="286" r:id="rId16"/>
    <p:sldId id="287" r:id="rId17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2289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1435680" y="3954960"/>
            <a:ext cx="7497720" cy="2289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5277600" y="3954960"/>
            <a:ext cx="3658680" cy="2289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1435680" y="3954960"/>
            <a:ext cx="3658680" cy="2289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1435680" y="1447920"/>
            <a:ext cx="7497720" cy="48006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1435680" y="274680"/>
            <a:ext cx="7497720" cy="597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1435680" y="3954960"/>
            <a:ext cx="3658680" cy="2289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subTitle"/>
          </p:nvPr>
        </p:nvSpPr>
        <p:spPr>
          <a:xfrm>
            <a:off x="1435680" y="1447920"/>
            <a:ext cx="7497720" cy="48006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5277600" y="3954960"/>
            <a:ext cx="3658680" cy="2289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1435680" y="3954960"/>
            <a:ext cx="7497360" cy="2289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2289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1435680" y="3954960"/>
            <a:ext cx="7497720" cy="2289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5277600" y="3954960"/>
            <a:ext cx="3658680" cy="2289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1435680" y="3954960"/>
            <a:ext cx="3658680" cy="2289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subTitle"/>
          </p:nvPr>
        </p:nvSpPr>
        <p:spPr>
          <a:xfrm>
            <a:off x="1435680" y="274680"/>
            <a:ext cx="7497720" cy="597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1435680" y="3954960"/>
            <a:ext cx="3658680" cy="2289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4800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4800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5277600" y="3954960"/>
            <a:ext cx="3658680" cy="2289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435680" y="1447920"/>
            <a:ext cx="3658680" cy="2289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277600" y="1447920"/>
            <a:ext cx="3658680" cy="2289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1435680" y="3954960"/>
            <a:ext cx="7497360" cy="22892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stomShape 1"/>
          <p:cNvSpPr/>
          <p:nvPr/>
        </p:nvSpPr>
        <p:spPr>
          <a:xfrm>
            <a:off x="-815760" y="-815760"/>
            <a:ext cx="1638360" cy="1638360"/>
          </a:xfrm>
          <a:prstGeom prst="pie">
            <a:avLst>
              <a:gd name="adj1" fmla="val 0"/>
              <a:gd name="adj2" fmla="val 5402120"/>
            </a:avLst>
          </a:prstGeom>
          <a:solidFill>
            <a:srgbClr val="FCFAF4"/>
          </a:solidFill>
          <a:ln w="3240">
            <a:solidFill>
              <a:srgbClr val="D1C3A0"/>
            </a:solidFill>
            <a:round/>
          </a:ln>
        </p:spPr>
      </p:sp>
      <p:sp>
        <p:nvSpPr>
          <p:cNvPr id="13" name="CustomShape 2"/>
          <p:cNvSpPr/>
          <p:nvPr/>
        </p:nvSpPr>
        <p:spPr>
          <a:xfrm>
            <a:off x="168840" y="21240"/>
            <a:ext cx="1701720" cy="1701720"/>
          </a:xfrm>
          <a:prstGeom prst="ellipse">
            <a:avLst/>
          </a:prstGeom>
          <a:ln w="27360">
            <a:solidFill>
              <a:srgbClr val="FFF4DD"/>
            </a:solidFill>
            <a:round/>
          </a:ln>
        </p:spPr>
      </p:sp>
      <p:sp>
        <p:nvSpPr>
          <p:cNvPr id="2" name="CustomShape 3"/>
          <p:cNvSpPr/>
          <p:nvPr/>
        </p:nvSpPr>
        <p:spPr>
          <a:xfrm rot="2315400">
            <a:off x="182880" y="1054800"/>
            <a:ext cx="1125360" cy="1102320"/>
          </a:xfrm>
          <a:prstGeom prst="donut">
            <a:avLst>
              <a:gd name="adj" fmla="val 11833"/>
            </a:avLst>
          </a:prstGeom>
          <a:gradFill>
            <a:gsLst>
              <a:gs pos="0">
                <a:srgbClr val="FEFAF6"/>
              </a:gs>
              <a:gs pos="100000">
                <a:srgbClr val="EED18E"/>
              </a:gs>
            </a:gsLst>
            <a:path path="circle"/>
          </a:gradFill>
          <a:ln w="7200">
            <a:solidFill>
              <a:srgbClr val="C6B792"/>
            </a:solidFill>
            <a:round/>
          </a:ln>
        </p:spPr>
      </p:sp>
      <p:sp>
        <p:nvSpPr>
          <p:cNvPr id="3" name="CustomShape 4"/>
          <p:cNvSpPr/>
          <p:nvPr/>
        </p:nvSpPr>
        <p:spPr>
          <a:xfrm>
            <a:off x="1013040" y="0"/>
            <a:ext cx="8130600" cy="68576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4" name="CustomShape 5"/>
          <p:cNvSpPr/>
          <p:nvPr/>
        </p:nvSpPr>
        <p:spPr>
          <a:xfrm>
            <a:off x="1014840" y="0"/>
            <a:ext cx="72720" cy="68576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5" name="PlaceHolder 6"/>
          <p:cNvSpPr>
            <a:spLocks noGrp="1"/>
          </p:cNvSpPr>
          <p:nvPr>
            <p:ph type="title"/>
          </p:nvPr>
        </p:nvSpPr>
        <p:spPr>
          <a:xfrm>
            <a:off x="1432440" y="360000"/>
            <a:ext cx="7406280" cy="147168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ru-RU" sz="4300">
                <a:solidFill>
                  <a:srgbClr val="572314"/>
                </a:solidFill>
                <a:latin typeface="Gill Sans MT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dt"/>
          </p:nvPr>
        </p:nvSpPr>
        <p:spPr>
          <a:xfrm>
            <a:off x="3581280" y="6305400"/>
            <a:ext cx="2133360" cy="47592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r>
              <a:rPr lang="ru-RU" sz="1200">
                <a:solidFill>
                  <a:srgbClr val="B5A989"/>
                </a:solidFill>
                <a:latin typeface="Gill Sans MT"/>
              </a:rPr>
              <a:t>30.3.15</a:t>
            </a:r>
            <a:endParaRPr/>
          </a:p>
        </p:txBody>
      </p:sp>
      <p:sp>
        <p:nvSpPr>
          <p:cNvPr id="7" name="PlaceHolder 8"/>
          <p:cNvSpPr>
            <a:spLocks noGrp="1"/>
          </p:cNvSpPr>
          <p:nvPr>
            <p:ph type="ftr"/>
          </p:nvPr>
        </p:nvSpPr>
        <p:spPr>
          <a:xfrm>
            <a:off x="5715000" y="6305400"/>
            <a:ext cx="2895120" cy="47592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endParaRPr/>
          </a:p>
        </p:txBody>
      </p:sp>
      <p:sp>
        <p:nvSpPr>
          <p:cNvPr id="8" name="PlaceHolder 9"/>
          <p:cNvSpPr>
            <a:spLocks noGrp="1"/>
          </p:cNvSpPr>
          <p:nvPr>
            <p:ph type="sldNum"/>
          </p:nvPr>
        </p:nvSpPr>
        <p:spPr>
          <a:xfrm>
            <a:off x="8613720" y="6305400"/>
            <a:ext cx="456840" cy="47592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fld id="{F33BD547-9824-48BB-9DCB-D1327E7E0F5A}" type="slidenum">
              <a:rPr lang="ru-RU" sz="1200">
                <a:solidFill>
                  <a:srgbClr val="B5A989"/>
                </a:solidFill>
                <a:latin typeface="Gill Sans MT"/>
              </a:rPr>
              <a:pPr algn="ctr">
                <a:lnSpc>
                  <a:spcPct val="100000"/>
                </a:lnSpc>
              </a:pPr>
              <a:t>‹#›</a:t>
            </a:fld>
            <a:endParaRPr/>
          </a:p>
        </p:txBody>
      </p:sp>
      <p:sp>
        <p:nvSpPr>
          <p:cNvPr id="9" name="CustomShape 10"/>
          <p:cNvSpPr/>
          <p:nvPr/>
        </p:nvSpPr>
        <p:spPr>
          <a:xfrm>
            <a:off x="921600" y="1413720"/>
            <a:ext cx="209880" cy="209880"/>
          </a:xfrm>
          <a:prstGeom prst="ellipse">
            <a:avLst/>
          </a:prstGeom>
          <a:gradFill>
            <a:gsLst>
              <a:gs pos="0">
                <a:srgbClr val="DAF5FE"/>
              </a:gs>
              <a:gs pos="100000">
                <a:srgbClr val="00AAD4"/>
              </a:gs>
            </a:gsLst>
            <a:path path="circle"/>
          </a:gradFill>
          <a:ln w="2160">
            <a:solidFill>
              <a:srgbClr val="308DA4"/>
            </a:solidFill>
            <a:round/>
          </a:ln>
        </p:spPr>
      </p:sp>
      <p:sp>
        <p:nvSpPr>
          <p:cNvPr id="10" name="CustomShape 11"/>
          <p:cNvSpPr/>
          <p:nvPr/>
        </p:nvSpPr>
        <p:spPr>
          <a:xfrm>
            <a:off x="1157040" y="1344960"/>
            <a:ext cx="63720" cy="63720"/>
          </a:xfrm>
          <a:prstGeom prst="ellipse">
            <a:avLst/>
          </a:prstGeom>
          <a:ln w="12600">
            <a:solidFill>
              <a:srgbClr val="317F93"/>
            </a:solidFill>
            <a:round/>
          </a:ln>
        </p:spPr>
      </p:sp>
      <p:sp>
        <p:nvSpPr>
          <p:cNvPr id="11" name="PlaceHolder 1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-815760" y="-815760"/>
            <a:ext cx="1638360" cy="1638360"/>
          </a:xfrm>
          <a:prstGeom prst="pie">
            <a:avLst>
              <a:gd name="adj1" fmla="val 0"/>
              <a:gd name="adj2" fmla="val 5402120"/>
            </a:avLst>
          </a:prstGeom>
          <a:solidFill>
            <a:srgbClr val="FCFAF4"/>
          </a:solidFill>
          <a:ln w="3240">
            <a:solidFill>
              <a:srgbClr val="D1C3A0"/>
            </a:solidFill>
            <a:round/>
          </a:ln>
        </p:spPr>
      </p:sp>
      <p:sp>
        <p:nvSpPr>
          <p:cNvPr id="45" name="CustomShape 2"/>
          <p:cNvSpPr/>
          <p:nvPr/>
        </p:nvSpPr>
        <p:spPr>
          <a:xfrm>
            <a:off x="168840" y="21240"/>
            <a:ext cx="1701720" cy="1701720"/>
          </a:xfrm>
          <a:prstGeom prst="ellipse">
            <a:avLst/>
          </a:prstGeom>
          <a:ln w="27360">
            <a:solidFill>
              <a:srgbClr val="FFF4DD"/>
            </a:solidFill>
            <a:round/>
          </a:ln>
        </p:spPr>
      </p:sp>
      <p:sp>
        <p:nvSpPr>
          <p:cNvPr id="46" name="CustomShape 3"/>
          <p:cNvSpPr/>
          <p:nvPr/>
        </p:nvSpPr>
        <p:spPr>
          <a:xfrm rot="2315400">
            <a:off x="182880" y="1054800"/>
            <a:ext cx="1125360" cy="1102320"/>
          </a:xfrm>
          <a:prstGeom prst="donut">
            <a:avLst>
              <a:gd name="adj" fmla="val 11833"/>
            </a:avLst>
          </a:prstGeom>
          <a:gradFill>
            <a:gsLst>
              <a:gs pos="0">
                <a:srgbClr val="FEFAF6"/>
              </a:gs>
              <a:gs pos="100000">
                <a:srgbClr val="EED18E"/>
              </a:gs>
            </a:gsLst>
            <a:path path="circle"/>
          </a:gradFill>
          <a:ln w="7200">
            <a:solidFill>
              <a:srgbClr val="C6B792"/>
            </a:solidFill>
            <a:round/>
          </a:ln>
        </p:spPr>
      </p:sp>
      <p:sp>
        <p:nvSpPr>
          <p:cNvPr id="47" name="CustomShape 4"/>
          <p:cNvSpPr/>
          <p:nvPr/>
        </p:nvSpPr>
        <p:spPr>
          <a:xfrm>
            <a:off x="1013040" y="0"/>
            <a:ext cx="8130600" cy="68576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48" name="CustomShape 5"/>
          <p:cNvSpPr/>
          <p:nvPr/>
        </p:nvSpPr>
        <p:spPr>
          <a:xfrm>
            <a:off x="1014840" y="0"/>
            <a:ext cx="72720" cy="68576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49" name="PlaceHolder 6"/>
          <p:cNvSpPr>
            <a:spLocks noGrp="1"/>
          </p:cNvSpPr>
          <p:nvPr>
            <p:ph type="title"/>
          </p:nvPr>
        </p:nvSpPr>
        <p:spPr>
          <a:xfrm>
            <a:off x="1435680" y="274680"/>
            <a:ext cx="7497720" cy="114264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ru-RU" sz="4300">
                <a:solidFill>
                  <a:srgbClr val="572314"/>
                </a:solidFill>
                <a:latin typeface="Gill Sans MT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50" name="PlaceHolder 7"/>
          <p:cNvSpPr>
            <a:spLocks noGrp="1"/>
          </p:cNvSpPr>
          <p:nvPr>
            <p:ph type="body"/>
          </p:nvPr>
        </p:nvSpPr>
        <p:spPr>
          <a:xfrm>
            <a:off x="1435680" y="1447920"/>
            <a:ext cx="7497720" cy="480024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Шестой уровень структуры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Gill Sans MT"/>
              </a:rPr>
              <a:t>Седьмой уровень структурыОбразец текста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ru-RU" sz="2800">
                <a:solidFill>
                  <a:srgbClr val="000000"/>
                </a:solidFill>
                <a:latin typeface="Gill Sans MT"/>
              </a:rPr>
              <a:t>Второй уровень</a:t>
            </a:r>
            <a:endParaRPr/>
          </a:p>
          <a:p>
            <a:pPr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ru-RU" sz="2400">
                <a:solidFill>
                  <a:srgbClr val="000000"/>
                </a:solidFill>
                <a:latin typeface="Gill Sans MT"/>
              </a:rPr>
              <a:t>Третий уровень</a:t>
            </a:r>
            <a:endParaRPr/>
          </a:p>
          <a:p>
            <a:pPr lvl="3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ru-RU" sz="2000">
                <a:solidFill>
                  <a:srgbClr val="000000"/>
                </a:solidFill>
                <a:latin typeface="Gill Sans MT"/>
              </a:rPr>
              <a:t>Четвертый уровень</a:t>
            </a:r>
            <a:endParaRPr/>
          </a:p>
          <a:p>
            <a:pPr lvl="4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ru-RU" sz="2000">
                <a:solidFill>
                  <a:srgbClr val="000000"/>
                </a:solidFill>
                <a:latin typeface="Gill Sans MT"/>
              </a:rPr>
              <a:t>Пятый уровень</a:t>
            </a:r>
            <a:endParaRPr/>
          </a:p>
        </p:txBody>
      </p:sp>
      <p:sp>
        <p:nvSpPr>
          <p:cNvPr id="51" name="PlaceHolder 8"/>
          <p:cNvSpPr>
            <a:spLocks noGrp="1"/>
          </p:cNvSpPr>
          <p:nvPr>
            <p:ph type="dt"/>
          </p:nvPr>
        </p:nvSpPr>
        <p:spPr>
          <a:xfrm>
            <a:off x="3581280" y="6305400"/>
            <a:ext cx="2133360" cy="47592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r>
              <a:rPr lang="ru-RU" sz="1200">
                <a:solidFill>
                  <a:srgbClr val="B5A989"/>
                </a:solidFill>
                <a:latin typeface="Gill Sans MT"/>
              </a:rPr>
              <a:t>30.3.15</a:t>
            </a:r>
            <a:endParaRPr/>
          </a:p>
        </p:txBody>
      </p:sp>
      <p:sp>
        <p:nvSpPr>
          <p:cNvPr id="52" name="PlaceHolder 9"/>
          <p:cNvSpPr>
            <a:spLocks noGrp="1"/>
          </p:cNvSpPr>
          <p:nvPr>
            <p:ph type="ftr"/>
          </p:nvPr>
        </p:nvSpPr>
        <p:spPr>
          <a:xfrm>
            <a:off x="5715000" y="6305400"/>
            <a:ext cx="2895120" cy="47592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endParaRPr/>
          </a:p>
        </p:txBody>
      </p:sp>
      <p:sp>
        <p:nvSpPr>
          <p:cNvPr id="53" name="PlaceHolder 10"/>
          <p:cNvSpPr>
            <a:spLocks noGrp="1"/>
          </p:cNvSpPr>
          <p:nvPr>
            <p:ph type="sldNum"/>
          </p:nvPr>
        </p:nvSpPr>
        <p:spPr>
          <a:xfrm>
            <a:off x="8613720" y="6305400"/>
            <a:ext cx="456840" cy="47592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fld id="{86E8C91A-094F-48A7-B5B5-812137B0AF80}" type="slidenum">
              <a:rPr lang="ru-RU" sz="1200">
                <a:solidFill>
                  <a:srgbClr val="B5A989"/>
                </a:solidFill>
                <a:latin typeface="Gill Sans MT"/>
              </a:rPr>
              <a:pPr algn="ctr">
                <a:lnSpc>
                  <a:spcPct val="100000"/>
                </a:lnSpc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1435680" y="274680"/>
            <a:ext cx="7497720" cy="29664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endParaRPr/>
          </a:p>
        </p:txBody>
      </p:sp>
      <p:sp>
        <p:nvSpPr>
          <p:cNvPr id="125" name="TextShape 2"/>
          <p:cNvSpPr txBox="1"/>
          <p:nvPr/>
        </p:nvSpPr>
        <p:spPr>
          <a:xfrm>
            <a:off x="285840" y="571320"/>
            <a:ext cx="8647560" cy="56764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Перед  экскурсией  педагогу необходимо тщательно продумать, какой материал собрать для дальнейшей работы в группе  и  какое оборудование в связи с этим нужно взять с собой.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1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 fill="freeze"/>
                                        <p:tgtEl>
                                          <p:spTgt spid="125">
                                            <p:txEl>
                                              <p:pRg st="0" end="1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214200" y="274680"/>
            <a:ext cx="8786520" cy="143964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ru-RU" sz="4300" b="1">
                <a:solidFill>
                  <a:srgbClr val="C00000"/>
                </a:solidFill>
                <a:latin typeface="Times New Roman"/>
              </a:rPr>
              <a:t>         2.2.</a:t>
            </a:r>
            <a:r>
              <a:rPr lang="ru-RU" sz="4300" b="1" i="1">
                <a:solidFill>
                  <a:srgbClr val="C00000"/>
                </a:solidFill>
                <a:latin typeface="Times New Roman"/>
              </a:rPr>
              <a:t> </a:t>
            </a:r>
            <a:r>
              <a:rPr lang="ru-RU" sz="4300" b="1">
                <a:solidFill>
                  <a:srgbClr val="C00000"/>
                </a:solidFill>
                <a:latin typeface="Times New Roman"/>
              </a:rPr>
              <a:t>Методика   проведения  
   природоведческих познавательных 
                      экскурсий. </a:t>
            </a:r>
            <a:endParaRPr/>
          </a:p>
        </p:txBody>
      </p:sp>
      <p:sp>
        <p:nvSpPr>
          <p:cNvPr id="127" name="TextShape 2"/>
          <p:cNvSpPr txBox="1"/>
          <p:nvPr/>
        </p:nvSpPr>
        <p:spPr>
          <a:xfrm>
            <a:off x="285840" y="1928880"/>
            <a:ext cx="8715240" cy="47145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 b="1" i="1">
                <a:solidFill>
                  <a:srgbClr val="000000"/>
                </a:solidFill>
                <a:latin typeface="Times New Roman"/>
              </a:rPr>
              <a:t>Природоведческая экскурсия</a:t>
            </a:r>
            <a:r>
              <a:rPr lang="ru-RU" sz="3200" b="1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3200">
                <a:solidFill>
                  <a:srgbClr val="000000"/>
                </a:solidFill>
                <a:latin typeface="Times New Roman"/>
              </a:rPr>
              <a:t>включает в себя: - вводную беседу, 
- коллективное наблюдение, 
- индивидуальное самостоятельное наблюдение детей,
- сбор природоведческого материала, 
- игры детей с собранным материалом.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7" dur="500" fill="freeze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0" end="2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2000" fill="freeze"/>
                                        <p:tgtEl>
                                          <p:spTgt spid="127">
                                            <p:txEl>
                                              <p:pRg st="0" end="2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214200" y="274680"/>
            <a:ext cx="8719200" cy="114264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ru-RU" sz="4300" b="1">
                <a:solidFill>
                  <a:srgbClr val="C00000"/>
                </a:solidFill>
                <a:latin typeface="Times New Roman"/>
              </a:rPr>
              <a:t>3. </a:t>
            </a:r>
            <a:r>
              <a:rPr lang="ru-RU" sz="4300" b="1" u="sng">
                <a:solidFill>
                  <a:srgbClr val="C00000"/>
                </a:solidFill>
                <a:latin typeface="Times New Roman"/>
              </a:rPr>
              <a:t>Тема экскурсии «Природа зимой»</a:t>
            </a:r>
            <a:r>
              <a:rPr lang="ru-RU" sz="4300" b="1">
                <a:solidFill>
                  <a:srgbClr val="C00000"/>
                </a:solidFill>
                <a:latin typeface="Times New Roman"/>
              </a:rPr>
              <a:t>.</a:t>
            </a:r>
            <a:r>
              <a:rPr lang="ru-RU" sz="4300">
                <a:solidFill>
                  <a:srgbClr val="C00000"/>
                </a:solidFill>
                <a:latin typeface="Times New Roman"/>
              </a:rPr>
              <a:t>
</a:t>
            </a:r>
            <a:endParaRPr/>
          </a:p>
        </p:txBody>
      </p:sp>
      <p:sp>
        <p:nvSpPr>
          <p:cNvPr id="143" name="TextShape 2"/>
          <p:cNvSpPr txBox="1"/>
          <p:nvPr/>
        </p:nvSpPr>
        <p:spPr>
          <a:xfrm>
            <a:off x="357120" y="1071720"/>
            <a:ext cx="8576280" cy="550044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На данной экскурсии решались следующие задачи: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• уточнение знаний учащихся о зиме, как о времени года;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• наблюдать за зимними изменениями в жизни растений и животных;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• воспитывать бережное отношение к природе.</a:t>
            </a:r>
            <a:endParaRPr/>
          </a:p>
          <a:p>
            <a:pPr>
              <a:lnSpc>
                <a:spcPct val="100000"/>
              </a:lnSpc>
            </a:pPr>
            <a:r>
              <a:rPr lang="ru-RU" sz="3200" u="sng">
                <a:solidFill>
                  <a:srgbClr val="000000"/>
                </a:solidFill>
                <a:latin typeface="Times New Roman"/>
              </a:rPr>
              <a:t>Тип экскурсии: </a:t>
            </a:r>
            <a:r>
              <a:rPr lang="ru-RU" sz="3200">
                <a:solidFill>
                  <a:srgbClr val="000000"/>
                </a:solidFill>
                <a:latin typeface="Times New Roman"/>
              </a:rPr>
              <a:t>текущая.</a:t>
            </a:r>
            <a:endParaRPr/>
          </a:p>
          <a:p>
            <a:pPr>
              <a:lnSpc>
                <a:spcPct val="100000"/>
              </a:lnSpc>
            </a:pPr>
            <a:r>
              <a:rPr lang="ru-RU" sz="3200" u="sng">
                <a:solidFill>
                  <a:srgbClr val="000000"/>
                </a:solidFill>
                <a:latin typeface="Times New Roman"/>
              </a:rPr>
              <a:t>Снаряжение:</a:t>
            </a:r>
            <a:r>
              <a:rPr lang="ru-RU" sz="3200">
                <a:solidFill>
                  <a:srgbClr val="000000"/>
                </a:solidFill>
                <a:latin typeface="Times New Roman"/>
              </a:rPr>
              <a:t> деревянная рейка с делениями для измерения глубины снега, лопатки для раскапывания снега, корм для птиц, коробки.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 fill="freeze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0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2000" fill="freeze"/>
                                        <p:tgtEl>
                                          <p:spTgt spid="143">
                                            <p:txEl>
                                              <p:pRg st="0" end="4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47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2000" fill="freeze"/>
                                        <p:tgtEl>
                                          <p:spTgt spid="143">
                                            <p:txEl>
                                              <p:pRg st="47" end="10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103" end="1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2000" fill="freeze"/>
                                        <p:tgtEl>
                                          <p:spTgt spid="143">
                                            <p:txEl>
                                              <p:pRg st="103" end="1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167" end="2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2000" fill="freeze"/>
                                        <p:tgtEl>
                                          <p:spTgt spid="143">
                                            <p:txEl>
                                              <p:pRg st="167" end="2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211" end="2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2000" fill="freeze"/>
                                        <p:tgtEl>
                                          <p:spTgt spid="143">
                                            <p:txEl>
                                              <p:pRg st="211" end="2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235" end="3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2000" fill="freeze"/>
                                        <p:tgtEl>
                                          <p:spTgt spid="143">
                                            <p:txEl>
                                              <p:pRg st="235" end="3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1435680" y="213840"/>
            <a:ext cx="7497720" cy="6084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endParaRPr/>
          </a:p>
        </p:txBody>
      </p:sp>
      <p:sp>
        <p:nvSpPr>
          <p:cNvPr id="145" name="TextShape 2"/>
          <p:cNvSpPr txBox="1"/>
          <p:nvPr/>
        </p:nvSpPr>
        <p:spPr>
          <a:xfrm>
            <a:off x="285840" y="500040"/>
            <a:ext cx="8647560" cy="61434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 u="sng">
                <a:solidFill>
                  <a:srgbClr val="000000"/>
                </a:solidFill>
                <a:latin typeface="Times New Roman"/>
              </a:rPr>
              <a:t>Место проведения: </a:t>
            </a:r>
            <a:r>
              <a:rPr lang="ru-RU" sz="3200">
                <a:solidFill>
                  <a:srgbClr val="000000"/>
                </a:solidFill>
                <a:latin typeface="Times New Roman"/>
              </a:rPr>
              <a:t>сельский парк.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 u="sng">
                <a:solidFill>
                  <a:srgbClr val="000000"/>
                </a:solidFill>
                <a:latin typeface="Times New Roman"/>
              </a:rPr>
              <a:t>План экскурсии: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1. Вступительная беседа. Эта беседа проводилась в классе. Учитель сообщает тему, цель, задачи экскурсии, необходимое снаряжение.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2. Проведение экскурсии: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а) вводная беседа;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б) основная часть.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2.1. Практическая работа по измерению глубокого снега на открытом и закрытом местах.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7" dur="500" fill="freeze"/>
                                        <p:tgtEl>
                                          <p:spTgt spid="145">
                                            <p:txEl>
                                              <p:pRg st="0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33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2" dur="500" fill="freeze"/>
                                        <p:tgtEl>
                                          <p:spTgt spid="145">
                                            <p:txEl>
                                              <p:pRg st="33" end="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49" end="1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7" dur="500" fill="freeze"/>
                                        <p:tgtEl>
                                          <p:spTgt spid="145">
                                            <p:txEl>
                                              <p:pRg st="49" end="17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178" end="2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2" dur="500" fill="freeze"/>
                                        <p:tgtEl>
                                          <p:spTgt spid="145">
                                            <p:txEl>
                                              <p:pRg st="178" end="20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203" end="2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7" dur="500" fill="freeze"/>
                                        <p:tgtEl>
                                          <p:spTgt spid="145">
                                            <p:txEl>
                                              <p:pRg st="203" end="2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222" end="2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32" dur="500" fill="freeze"/>
                                        <p:tgtEl>
                                          <p:spTgt spid="145">
                                            <p:txEl>
                                              <p:pRg st="222" end="2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241" end="3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37" dur="500" fill="freeze"/>
                                        <p:tgtEl>
                                          <p:spTgt spid="145">
                                            <p:txEl>
                                              <p:pRg st="241" end="3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1435680" y="274680"/>
            <a:ext cx="7497720" cy="4536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endParaRPr/>
          </a:p>
        </p:txBody>
      </p:sp>
      <p:sp>
        <p:nvSpPr>
          <p:cNvPr id="147" name="TextShape 2"/>
          <p:cNvSpPr txBox="1"/>
          <p:nvPr/>
        </p:nvSpPr>
        <p:spPr>
          <a:xfrm>
            <a:off x="357120" y="428760"/>
            <a:ext cx="8647560" cy="610524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2.2. Проведение наблюдений в природе: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• проанализировать изменения, которые произошли с растениями с приходом зимы;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• сделать вывод о том, какое значение имеет снег для защиты зимующих растений от вымерзания.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2.3. Изучение зимних изменений в жизни животных.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а) наблюдение за насекомыми;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б) наблюдение за птицами;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в) наблюдение за следами присутствия зверей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0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 fill="freeze"/>
                                        <p:tgtEl>
                                          <p:spTgt spid="147">
                                            <p:txEl>
                                              <p:pRg st="0" end="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38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2000" fill="freeze"/>
                                        <p:tgtEl>
                                          <p:spTgt spid="147">
                                            <p:txEl>
                                              <p:pRg st="38" end="1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116" end="2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2000" fill="freeze"/>
                                        <p:tgtEl>
                                          <p:spTgt spid="147">
                                            <p:txEl>
                                              <p:pRg st="116" end="20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209" end="2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2000" fill="freeze"/>
                                        <p:tgtEl>
                                          <p:spTgt spid="147">
                                            <p:txEl>
                                              <p:pRg st="209" end="2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258" end="2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2000" fill="freeze"/>
                                        <p:tgtEl>
                                          <p:spTgt spid="147">
                                            <p:txEl>
                                              <p:pRg st="258" end="2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287" end="3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2000" fill="freeze"/>
                                        <p:tgtEl>
                                          <p:spTgt spid="147">
                                            <p:txEl>
                                              <p:pRg st="287" end="3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313" end="3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2000" fill="freeze"/>
                                        <p:tgtEl>
                                          <p:spTgt spid="147">
                                            <p:txEl>
                                              <p:pRg st="313" end="3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1435680" y="274680"/>
            <a:ext cx="7497720" cy="8208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endParaRPr/>
          </a:p>
        </p:txBody>
      </p:sp>
      <p:sp>
        <p:nvSpPr>
          <p:cNvPr id="149" name="TextShape 2"/>
          <p:cNvSpPr txBox="1"/>
          <p:nvPr/>
        </p:nvSpPr>
        <p:spPr>
          <a:xfrm>
            <a:off x="285840" y="500040"/>
            <a:ext cx="8647560" cy="60717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2.3. Изучение зимних изменений в жизни животных.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а) наблюдение за насекомыми;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б) наблюдение за птицами;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в) наблюдение за следами присутствия зверей.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2.4. Правила поведения в природе.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2.5. Степень загрязнения территории.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2.6. Проблемы охраны природы.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3. Подведение итогов экскурсии.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0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7" dur="500" fill="freeze"/>
                                        <p:tgtEl>
                                          <p:spTgt spid="149">
                                            <p:txEl>
                                              <p:pRg st="0" end="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49" end="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2" dur="500" fill="freeze"/>
                                        <p:tgtEl>
                                          <p:spTgt spid="149">
                                            <p:txEl>
                                              <p:pRg st="49" end="7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78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7" dur="500" fill="freeze"/>
                                        <p:tgtEl>
                                          <p:spTgt spid="149">
                                            <p:txEl>
                                              <p:pRg st="78" end="10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104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2" dur="500" fill="freeze"/>
                                        <p:tgtEl>
                                          <p:spTgt spid="149">
                                            <p:txEl>
                                              <p:pRg st="104" end="1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149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7" dur="500" fill="freeze"/>
                                        <p:tgtEl>
                                          <p:spTgt spid="149">
                                            <p:txEl>
                                              <p:pRg st="149" end="18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183" end="2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32" dur="500" fill="freeze"/>
                                        <p:tgtEl>
                                          <p:spTgt spid="149">
                                            <p:txEl>
                                              <p:pRg st="183" end="2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220" end="2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37" dur="500" fill="freeze"/>
                                        <p:tgtEl>
                                          <p:spTgt spid="149">
                                            <p:txEl>
                                              <p:pRg st="220" end="2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250" end="2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42" dur="500" fill="freeze"/>
                                        <p:tgtEl>
                                          <p:spTgt spid="149">
                                            <p:txEl>
                                              <p:pRg st="250" end="2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1432440" y="360000"/>
            <a:ext cx="7406280" cy="147168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ru-RU" sz="6000" b="1" dirty="0">
                <a:solidFill>
                  <a:srgbClr val="572314"/>
                </a:solidFill>
                <a:latin typeface="Times New Roman"/>
              </a:rPr>
              <a:t>       </a:t>
            </a:r>
            <a:r>
              <a:rPr lang="ru-RU" sz="6000" b="1" dirty="0" smtClean="0">
                <a:solidFill>
                  <a:srgbClr val="572314"/>
                </a:solidFill>
                <a:latin typeface="Times New Roman"/>
              </a:rPr>
              <a:t>Исследование</a:t>
            </a:r>
            <a:endParaRPr/>
          </a:p>
        </p:txBody>
      </p:sp>
      <p:sp>
        <p:nvSpPr>
          <p:cNvPr id="87" name="TextShape 2"/>
          <p:cNvSpPr txBox="1"/>
          <p:nvPr/>
        </p:nvSpPr>
        <p:spPr>
          <a:xfrm>
            <a:off x="576000" y="1906560"/>
            <a:ext cx="8267400" cy="4357440"/>
          </a:xfrm>
          <a:prstGeom prst="rect">
            <a:avLst/>
          </a:prstGeom>
        </p:spPr>
        <p:txBody>
          <a:bodyPr lIns="90000" tIns="0" rIns="90000" bIns="45000"/>
          <a:lstStyle/>
          <a:p>
            <a:pPr>
              <a:lnSpc>
                <a:spcPct val="100000"/>
              </a:lnSpc>
            </a:pPr>
            <a:r>
              <a:rPr lang="ru-RU" sz="5400" b="1" u="sng" dirty="0">
                <a:solidFill>
                  <a:srgbClr val="C00000"/>
                </a:solidFill>
                <a:latin typeface="Times New Roman"/>
              </a:rPr>
              <a:t>«Подготовка и проведение экскурсии» </a:t>
            </a:r>
            <a:endParaRPr/>
          </a:p>
          <a:p>
            <a:pPr>
              <a:lnSpc>
                <a:spcPct val="100000"/>
              </a:lnSpc>
            </a:pPr>
            <a:r>
              <a:rPr lang="ru-RU" sz="3200" b="1" u="sng" dirty="0">
                <a:solidFill>
                  <a:srgbClr val="C00000"/>
                </a:solidFill>
                <a:latin typeface="Times New Roman"/>
              </a:rPr>
              <a:t>
</a:t>
            </a:r>
            <a:r>
              <a:rPr lang="ru-RU" sz="3200" b="1" u="sng" dirty="0" smtClean="0">
                <a:solidFill>
                  <a:srgbClr val="C00000"/>
                </a:solidFill>
                <a:latin typeface="Times New Roman"/>
              </a:rPr>
              <a:t>         </a:t>
            </a:r>
            <a:r>
              <a:rPr lang="ru-RU" sz="2600" dirty="0" smtClean="0">
                <a:solidFill>
                  <a:srgbClr val="232D46"/>
                </a:solidFill>
                <a:latin typeface="Times New Roman"/>
              </a:rPr>
              <a:t>Подготовила:  </a:t>
            </a:r>
          </a:p>
          <a:p>
            <a:pPr>
              <a:lnSpc>
                <a:spcPct val="100000"/>
              </a:lnSpc>
            </a:pPr>
            <a:r>
              <a:rPr lang="ru-RU" sz="2600" dirty="0" smtClean="0">
                <a:solidFill>
                  <a:srgbClr val="232D46"/>
                </a:solidFill>
                <a:latin typeface="Times New Roman"/>
              </a:rPr>
              <a:t> учитель математики и физики       </a:t>
            </a:r>
            <a:r>
              <a:rPr lang="ru-RU" sz="2600" dirty="0" err="1" smtClean="0">
                <a:solidFill>
                  <a:srgbClr val="232D46"/>
                </a:solidFill>
                <a:latin typeface="Times New Roman"/>
              </a:rPr>
              <a:t>Утяшова</a:t>
            </a:r>
            <a:r>
              <a:rPr lang="ru-RU" sz="2600" dirty="0" smtClean="0">
                <a:solidFill>
                  <a:srgbClr val="232D46"/>
                </a:solidFill>
                <a:latin typeface="Times New Roman"/>
              </a:rPr>
              <a:t> Г. С.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 fill="freeze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2000" fill="freeze"/>
                                        <p:tgtEl>
                                          <p:spTgt spid="87">
                                            <p:txEl>
                                              <p:pRg st="0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37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2000" fill="freeze"/>
                                        <p:tgtEl>
                                          <p:spTgt spid="87">
                                            <p:txEl>
                                              <p:pRg st="37" end="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80" end="2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2000" fill="freeze"/>
                                        <p:tgtEl>
                                          <p:spTgt spid="87">
                                            <p:txEl>
                                              <p:pRg st="80" end="2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1435680" y="274680"/>
            <a:ext cx="7207920" cy="86796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ru-RU" sz="4800" b="1">
                <a:solidFill>
                  <a:srgbClr val="C00000"/>
                </a:solidFill>
                <a:latin typeface="Times New Roman"/>
              </a:rPr>
              <a:t>1. Введение.</a:t>
            </a:r>
            <a:endParaRPr/>
          </a:p>
        </p:txBody>
      </p:sp>
      <p:sp>
        <p:nvSpPr>
          <p:cNvPr id="93" name="TextShape 2"/>
          <p:cNvSpPr txBox="1"/>
          <p:nvPr/>
        </p:nvSpPr>
        <p:spPr>
          <a:xfrm>
            <a:off x="357120" y="1071720"/>
            <a:ext cx="8643600" cy="550044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10000"/>
              </a:lnSpc>
              <a:buSzPct val="25000"/>
              <a:buFont typeface="Wingdings 2" charset="2"/>
              <a:buChar char=""/>
            </a:pPr>
            <a:r>
              <a:rPr lang="ru-RU" sz="3200" b="1" i="1" u="sng">
                <a:solidFill>
                  <a:srgbClr val="35436A"/>
                </a:solidFill>
                <a:latin typeface="Times New Roman"/>
              </a:rPr>
              <a:t>Экскурсия</a:t>
            </a:r>
            <a:r>
              <a:rPr lang="ru-RU" sz="3200">
                <a:solidFill>
                  <a:srgbClr val="000000"/>
                </a:solidFill>
                <a:latin typeface="Times New Roman"/>
              </a:rPr>
              <a:t> — это процесс познания окружающего мира по заранее подобранным объектам (зрительным рядам), которые служат для раскрытия той или иной темы.</a:t>
            </a:r>
            <a:endParaRPr/>
          </a:p>
          <a:p>
            <a:pPr>
              <a:lnSpc>
                <a:spcPct val="110000"/>
              </a:lnSpc>
            </a:pPr>
            <a:endParaRPr/>
          </a:p>
          <a:p>
            <a:pPr>
              <a:lnSpc>
                <a:spcPct val="110000"/>
              </a:lnSpc>
              <a:buSzPct val="25000"/>
              <a:buFont typeface="Wingdings 2" charset="2"/>
              <a:buChar char=""/>
            </a:pPr>
            <a:r>
              <a:rPr lang="ru-RU" sz="3200" b="1" i="1" u="sng">
                <a:solidFill>
                  <a:srgbClr val="35436A"/>
                </a:solidFill>
                <a:latin typeface="Times New Roman"/>
              </a:rPr>
              <a:t>Экскурсия </a:t>
            </a:r>
            <a:r>
              <a:rPr lang="ru-RU" sz="3200">
                <a:solidFill>
                  <a:srgbClr val="000000"/>
                </a:solidFill>
                <a:latin typeface="Times New Roman"/>
              </a:rPr>
              <a:t>– это форма организации учебного процесса, направленная на усвоение учебного материала, но проводимая вне школы, которая позволяет проводить наблюдения, а также непосредственно изучать различные предметы, явления и процессы в естественно или искусственно созданных условиях.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1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3" dur="2000" fill="freeze"/>
                                        <p:tgtEl>
                                          <p:spTgt spid="93">
                                            <p:txEl>
                                              <p:pRg st="0" end="1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51" end="4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8" dur="2000" fill="freeze"/>
                                        <p:tgtEl>
                                          <p:spTgt spid="93">
                                            <p:txEl>
                                              <p:pRg st="151" end="4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714240" y="142920"/>
            <a:ext cx="8429400" cy="99972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ru-RU" sz="4300" b="1">
                <a:solidFill>
                  <a:srgbClr val="C00000"/>
                </a:solidFill>
                <a:latin typeface="Times New Roman"/>
              </a:rPr>
              <a:t>  1.3. Экскурсии в природу.</a:t>
            </a:r>
            <a:r>
              <a:rPr lang="ru-RU" sz="4300">
                <a:solidFill>
                  <a:srgbClr val="C00000"/>
                </a:solidFill>
                <a:latin typeface="Times New Roman"/>
              </a:rPr>
              <a:t>
</a:t>
            </a:r>
            <a:endParaRPr/>
          </a:p>
        </p:txBody>
      </p:sp>
      <p:sp>
        <p:nvSpPr>
          <p:cNvPr id="107" name="TextShape 2"/>
          <p:cNvSpPr txBox="1"/>
          <p:nvPr/>
        </p:nvSpPr>
        <p:spPr>
          <a:xfrm>
            <a:off x="285840" y="857160"/>
            <a:ext cx="8647560" cy="56433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 b="1">
                <a:solidFill>
                  <a:srgbClr val="232D46"/>
                </a:solidFill>
                <a:latin typeface="Times New Roman"/>
              </a:rPr>
              <a:t>Важное место в плане работы педагога занимают экскурсии в природу, </a:t>
            </a:r>
            <a:r>
              <a:rPr lang="ru-RU" sz="3200">
                <a:solidFill>
                  <a:srgbClr val="000000"/>
                </a:solidFill>
                <a:latin typeface="Times New Roman"/>
              </a:rPr>
              <a:t>где учащиеся могут увидеть взаимоотношения природных объектов и их связь со средой обитания. 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 b="1" i="1">
                <a:solidFill>
                  <a:srgbClr val="000000"/>
                </a:solidFill>
                <a:latin typeface="Times New Roman"/>
              </a:rPr>
              <a:t>Экскурсии в природу</a:t>
            </a:r>
            <a:r>
              <a:rPr lang="ru-RU" sz="3200" b="1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3200">
                <a:solidFill>
                  <a:srgbClr val="000000"/>
                </a:solidFill>
                <a:latin typeface="Times New Roman"/>
              </a:rPr>
              <a:t>представляют способ конкретного изучения природы, то есть изучение объектов и явлений природы, а не рассказов или книг о ней. Здесь открываются широкие возможности для организации творческой работы учащихся, инициативы и наблюдательности.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1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3" dur="500" fill="freeze"/>
                                        <p:tgtEl>
                                          <p:spTgt spid="107">
                                            <p:txEl>
                                              <p:pRg st="0" end="1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161" end="4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8" dur="500" fill="freeze"/>
                                        <p:tgtEl>
                                          <p:spTgt spid="107">
                                            <p:txEl>
                                              <p:pRg st="161" end="4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357120" y="285840"/>
            <a:ext cx="8643600" cy="135684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ru-RU" sz="4300" b="1">
                <a:solidFill>
                  <a:srgbClr val="C00000"/>
                </a:solidFill>
                <a:latin typeface="Times New Roman"/>
              </a:rPr>
              <a:t>      </a:t>
            </a:r>
            <a:r>
              <a:rPr lang="ru-RU" sz="4300" b="1" u="sng">
                <a:solidFill>
                  <a:srgbClr val="C00000"/>
                </a:solidFill>
                <a:latin typeface="Times New Roman"/>
              </a:rPr>
              <a:t>2. Методика подготовки и   
</a:t>
            </a:r>
            <a:r>
              <a:rPr lang="ru-RU" sz="4300" b="1">
                <a:solidFill>
                  <a:srgbClr val="C00000"/>
                </a:solidFill>
                <a:latin typeface="Times New Roman"/>
              </a:rPr>
              <a:t>           </a:t>
            </a:r>
            <a:r>
              <a:rPr lang="ru-RU" sz="4300" b="1" u="sng">
                <a:solidFill>
                  <a:srgbClr val="C00000"/>
                </a:solidFill>
                <a:latin typeface="Times New Roman"/>
              </a:rPr>
              <a:t>проведения   экскурсий </a:t>
            </a:r>
            <a:r>
              <a:rPr lang="ru-RU" sz="4300">
                <a:solidFill>
                  <a:srgbClr val="C00000"/>
                </a:solidFill>
                <a:latin typeface="Times New Roman"/>
              </a:rPr>
              <a:t>
</a:t>
            </a:r>
            <a:endParaRPr/>
          </a:p>
        </p:txBody>
      </p:sp>
      <p:sp>
        <p:nvSpPr>
          <p:cNvPr id="113" name="TextShape 2"/>
          <p:cNvSpPr txBox="1"/>
          <p:nvPr/>
        </p:nvSpPr>
        <p:spPr>
          <a:xfrm>
            <a:off x="285840" y="1447920"/>
            <a:ext cx="8647560" cy="480024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Экскурсию  провести значительно труднее, чем занятие в группе, поэтому ее успех зависит от тщательной подготовки педагога и детей.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 </a:t>
            </a:r>
            <a:r>
              <a:rPr lang="ru-RU" sz="3200" b="1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3200" b="1">
                <a:solidFill>
                  <a:srgbClr val="703204"/>
                </a:solidFill>
                <a:latin typeface="Times New Roman"/>
              </a:rPr>
              <a:t>Методика экскурсионной работы</a:t>
            </a:r>
            <a:r>
              <a:rPr lang="ru-RU" sz="3200">
                <a:solidFill>
                  <a:srgbClr val="703204"/>
                </a:solidFill>
                <a:latin typeface="Times New Roman"/>
              </a:rPr>
              <a:t> </a:t>
            </a:r>
            <a:r>
              <a:rPr lang="ru-RU" sz="3200">
                <a:solidFill>
                  <a:srgbClr val="000000"/>
                </a:solidFill>
                <a:latin typeface="Times New Roman"/>
              </a:rPr>
              <a:t>состоит из двух главных частей – 
- </a:t>
            </a:r>
            <a:r>
              <a:rPr lang="ru-RU" sz="3200" i="1">
                <a:solidFill>
                  <a:srgbClr val="000000"/>
                </a:solidFill>
                <a:latin typeface="Times New Roman"/>
              </a:rPr>
              <a:t>методики подготовки экскурсии 
- методики ее проведения.</a:t>
            </a:r>
            <a:r>
              <a:rPr lang="ru-RU" sz="3200">
                <a:solidFill>
                  <a:srgbClr val="000000"/>
                </a:solidFill>
                <a:latin typeface="Times New Roman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 fill="freeze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1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2" dur="500" fill="freeze"/>
                                        <p:tgtEl>
                                          <p:spTgt spid="113">
                                            <p:txEl>
                                              <p:pRg st="0" end="1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31" end="2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7" dur="500" fill="freeze"/>
                                        <p:tgtEl>
                                          <p:spTgt spid="113">
                                            <p:txEl>
                                              <p:pRg st="131" end="2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357120" y="274680"/>
            <a:ext cx="8576280" cy="158220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ru-RU" sz="4300" b="1">
                <a:solidFill>
                  <a:srgbClr val="C00000"/>
                </a:solidFill>
                <a:latin typeface="Times New Roman"/>
              </a:rPr>
              <a:t>2.1. Методика подготовки экскурсии.</a:t>
            </a:r>
            <a:r>
              <a:rPr lang="ru-RU" sz="4300">
                <a:solidFill>
                  <a:srgbClr val="C00000"/>
                </a:solidFill>
                <a:latin typeface="Times New Roman"/>
              </a:rPr>
              <a:t>
</a:t>
            </a:r>
            <a:r>
              <a:rPr lang="ru-RU" sz="4300" b="1">
                <a:solidFill>
                  <a:srgbClr val="C00000"/>
                </a:solidFill>
                <a:latin typeface="Times New Roman"/>
              </a:rPr>
              <a:t>2.1.1. Подготовка педагога.</a:t>
            </a:r>
            <a:r>
              <a:rPr lang="ru-RU" sz="4300">
                <a:solidFill>
                  <a:srgbClr val="572314"/>
                </a:solidFill>
                <a:latin typeface="Gill Sans MT"/>
              </a:rPr>
              <a:t>
</a:t>
            </a:r>
            <a:endParaRPr/>
          </a:p>
        </p:txBody>
      </p:sp>
      <p:sp>
        <p:nvSpPr>
          <p:cNvPr id="115" name="TextShape 2"/>
          <p:cNvSpPr txBox="1"/>
          <p:nvPr/>
        </p:nvSpPr>
        <p:spPr>
          <a:xfrm>
            <a:off x="214200" y="1447920"/>
            <a:ext cx="8786520" cy="5052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Подготовка педагога к проведению учебной экскурсии в природу включает: 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Формулировку цели и задачи экскурсии 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Выбор темы 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Выбор маршрута, ознакомление с ним на местности, изучение природы района экскур-сии и его достопримечательностей 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Отбор содержания и методов подготовки учащихся к экскурсии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500040" y="274680"/>
            <a:ext cx="8433360" cy="114264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ru-RU" sz="4300" b="1">
                <a:solidFill>
                  <a:srgbClr val="C00000"/>
                </a:solidFill>
                <a:latin typeface="Times New Roman"/>
              </a:rPr>
              <a:t>        План описания проведения     
          экологической экскурсии</a:t>
            </a:r>
            <a:endParaRPr/>
          </a:p>
        </p:txBody>
      </p:sp>
      <p:sp>
        <p:nvSpPr>
          <p:cNvPr id="119" name="TextShape 2"/>
          <p:cNvSpPr txBox="1"/>
          <p:nvPr/>
        </p:nvSpPr>
        <p:spPr>
          <a:xfrm>
            <a:off x="214200" y="1447920"/>
            <a:ext cx="8719200" cy="5052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В плане-конспекте педагог указывает:
- содержание вступительной беседы, 
- конспектирует пояснения на каждом этапе, 
- записывает, что именно должны увидеть и сделать учащиеся.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Педагог должен продумать, какие учебные игры и какой активный отдых организовать с учениками во время экскурсии, определить основные вопросы с ними после экскурсии.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714240" y="274680"/>
            <a:ext cx="8219160" cy="93960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ru-RU" sz="3900">
                <a:solidFill>
                  <a:srgbClr val="572314"/>
                </a:solidFill>
                <a:latin typeface="Times New Roman"/>
              </a:rPr>
              <a:t>План проведения экскурсии</a:t>
            </a:r>
            <a:r>
              <a:rPr lang="ru-RU" sz="4300">
                <a:solidFill>
                  <a:srgbClr val="572314"/>
                </a:solidFill>
                <a:latin typeface="Times New Roman"/>
              </a:rPr>
              <a:t>:</a:t>
            </a:r>
            <a:endParaRPr/>
          </a:p>
        </p:txBody>
      </p:sp>
      <p:sp>
        <p:nvSpPr>
          <p:cNvPr id="121" name="TextShape 2"/>
          <p:cNvSpPr txBox="1"/>
          <p:nvPr/>
        </p:nvSpPr>
        <p:spPr>
          <a:xfrm>
            <a:off x="285840" y="1143000"/>
            <a:ext cx="8647560" cy="550044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Название экскурсии 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Тема: 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Цель: 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Задачи 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Образовательные: 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Воспитательные: 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Оборудование: 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Содержание экскурсии. 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Содержание практических заданий. 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Итоги экскурсии.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7" dur="500" fill="freeze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2" dur="500" fill="freeze"/>
                                        <p:tgtEl>
                                          <p:spTgt spid="121">
                                            <p:txEl>
                                              <p:pRg st="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20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7" dur="500" fill="freeze"/>
                                        <p:tgtEl>
                                          <p:spTgt spid="121">
                                            <p:txEl>
                                              <p:pRg st="20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27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2" dur="500" fill="freeze"/>
                                        <p:tgtEl>
                                          <p:spTgt spid="121">
                                            <p:txEl>
                                              <p:pRg st="27" end="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34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7" dur="500" fill="freeze"/>
                                        <p:tgtEl>
                                          <p:spTgt spid="121">
                                            <p:txEl>
                                              <p:pRg st="34" end="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42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32" dur="500" fill="freeze"/>
                                        <p:tgtEl>
                                          <p:spTgt spid="121">
                                            <p:txEl>
                                              <p:pRg st="42" end="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60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37" dur="500" fill="freeze"/>
                                        <p:tgtEl>
                                          <p:spTgt spid="121">
                                            <p:txEl>
                                              <p:pRg st="60" end="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77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42" dur="500" fill="freeze"/>
                                        <p:tgtEl>
                                          <p:spTgt spid="121">
                                            <p:txEl>
                                              <p:pRg st="77" end="9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92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47" dur="500" fill="freeze"/>
                                        <p:tgtEl>
                                          <p:spTgt spid="121">
                                            <p:txEl>
                                              <p:pRg st="92" end="1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115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52" dur="500" fill="freeze"/>
                                        <p:tgtEl>
                                          <p:spTgt spid="121">
                                            <p:txEl>
                                              <p:pRg st="115" end="1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149" end="1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57" dur="500" fill="freeze"/>
                                        <p:tgtEl>
                                          <p:spTgt spid="121">
                                            <p:txEl>
                                              <p:pRg st="149" end="1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1000080" y="274680"/>
            <a:ext cx="7933320" cy="86796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ru-RU" sz="4300" b="1">
                <a:solidFill>
                  <a:srgbClr val="C00000"/>
                </a:solidFill>
                <a:latin typeface="Times New Roman"/>
              </a:rPr>
              <a:t>     2.1.2. Подготовка детей</a:t>
            </a:r>
            <a:r>
              <a:rPr lang="ru-RU" sz="4300">
                <a:solidFill>
                  <a:srgbClr val="C00000"/>
                </a:solidFill>
                <a:latin typeface="Times New Roman"/>
              </a:rPr>
              <a:t>
</a:t>
            </a:r>
            <a:endParaRPr/>
          </a:p>
        </p:txBody>
      </p:sp>
      <p:sp>
        <p:nvSpPr>
          <p:cNvPr id="123" name="TextShape 2"/>
          <p:cNvSpPr txBox="1"/>
          <p:nvPr/>
        </p:nvSpPr>
        <p:spPr>
          <a:xfrm>
            <a:off x="357120" y="1071720"/>
            <a:ext cx="8576280" cy="54288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Подготовка учащихся к экскурсии: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1. Инструкция по ТБ.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2. Предупредить об одежде и обуви.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2" charset="2"/>
              <a:buChar char="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3. Сбор оборудования для каждого звена.</a:t>
            </a:r>
            <a:endParaRPr/>
          </a:p>
          <a:p>
            <a:pPr>
              <a:lnSpc>
                <a:spcPct val="100000"/>
              </a:lnSpc>
            </a:pPr>
            <a:r>
              <a:rPr lang="ru-RU" sz="3200" b="1">
                <a:solidFill>
                  <a:srgbClr val="000000"/>
                </a:solidFill>
                <a:latin typeface="Times New Roman"/>
              </a:rPr>
              <a:t>Подготовка  детей</a:t>
            </a:r>
            <a:r>
              <a:rPr lang="ru-RU" sz="3200" i="1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3200">
                <a:solidFill>
                  <a:srgbClr val="000000"/>
                </a:solidFill>
                <a:latin typeface="Times New Roman"/>
              </a:rPr>
              <a:t>начинается с сообщения педагогом цели экскурсии. Ребята должны знать, куда пойдут, зачем, что узнают, что нужно собрать. Педагог напоминает детям о правилах поведения на улице, в лесу, в общественных местах. При  подготовке  к  экскурсии  нужно обратить внимание на одежду детей</a:t>
            </a:r>
            <a:r>
              <a:rPr lang="ru-RU" sz="3200">
                <a:solidFill>
                  <a:srgbClr val="000000"/>
                </a:solidFill>
                <a:latin typeface="Gill Sans MT"/>
              </a:rPr>
              <a:t>.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3" dur="500" fill="freeze"/>
                                        <p:tgtEl>
                                          <p:spTgt spid="123">
                                            <p:txEl>
                                              <p:pRg st="0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33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8" dur="500" fill="freeze"/>
                                        <p:tgtEl>
                                          <p:spTgt spid="123">
                                            <p:txEl>
                                              <p:pRg st="33" end="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54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3" dur="500" fill="freeze"/>
                                        <p:tgtEl>
                                          <p:spTgt spid="123">
                                            <p:txEl>
                                              <p:pRg st="54" end="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89" end="1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8" dur="500" fill="freeze"/>
                                        <p:tgtEl>
                                          <p:spTgt spid="123">
                                            <p:txEl>
                                              <p:pRg st="89" end="1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129" end="4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33" dur="500" fill="freeze"/>
                                        <p:tgtEl>
                                          <p:spTgt spid="123">
                                            <p:txEl>
                                              <p:pRg st="129" end="4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536</Words>
  <PresentationFormat>Экран (4:3)</PresentationFormat>
  <Paragraphs>75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Office Theme</vt:lpstr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4</cp:revision>
  <dcterms:modified xsi:type="dcterms:W3CDTF">2017-09-25T13:42:41Z</dcterms:modified>
</cp:coreProperties>
</file>