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4" r:id="rId12"/>
    <p:sldId id="269" r:id="rId13"/>
    <p:sldId id="270" r:id="rId14"/>
    <p:sldId id="271" r:id="rId15"/>
    <p:sldId id="272" r:id="rId16"/>
    <p:sldId id="281" r:id="rId17"/>
    <p:sldId id="273" r:id="rId18"/>
    <p:sldId id="274" r:id="rId19"/>
    <p:sldId id="275" r:id="rId20"/>
    <p:sldId id="278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4529142" cy="2071701"/>
          </a:xfrm>
        </p:spPr>
        <p:txBody>
          <a:bodyPr>
            <a:normAutofit/>
          </a:bodyPr>
          <a:lstStyle/>
          <a:p>
            <a:r>
              <a:rPr lang="ru-RU" dirty="0" smtClean="0"/>
              <a:t>Грозные  явления природы</a:t>
            </a:r>
            <a:endParaRPr lang="ru-RU" dirty="0"/>
          </a:p>
        </p:txBody>
      </p:sp>
      <p:pic>
        <p:nvPicPr>
          <p:cNvPr id="4" name="Picture 5" descr="vu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395785" cy="32972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014793" cy="34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1174" y="214290"/>
            <a:ext cx="3652826" cy="36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Вулканические выбросы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52596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Вулканический пепел  - похож на обыкновенный пепел, осколки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вулканического стекла (обсидиан)  в форме маленьких треугольников (поднимается на высоту до 30 км).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Вулканические газы – это горячие газы (температура 800-1000 градусов, раскаленные тяжелые газы несутся вниз со скоростью 300 км/ч).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643050"/>
            <a:ext cx="42545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вулк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3714776" cy="300039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142984"/>
            <a:ext cx="30400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Сформулируем понятие вулкан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00034" y="2214554"/>
            <a:ext cx="1643074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понятие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214546" y="4214818"/>
            <a:ext cx="11430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714744" y="2143116"/>
            <a:ext cx="2286016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Ключевое слово</a:t>
            </a:r>
          </a:p>
          <a:p>
            <a:pPr algn="ctr"/>
            <a:r>
              <a:rPr lang="ru-RU" dirty="0" smtClean="0"/>
              <a:t>(что это)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643702" y="2143116"/>
            <a:ext cx="2286016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Существенные признаки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85720" y="3786190"/>
            <a:ext cx="1785950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вулкан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786182" y="3857628"/>
            <a:ext cx="2286016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гора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572264" y="3857628"/>
            <a:ext cx="2286016" cy="26432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виде конуса,</a:t>
            </a:r>
          </a:p>
          <a:p>
            <a:pPr algn="ctr"/>
            <a:r>
              <a:rPr lang="ru-RU" dirty="0" smtClean="0"/>
              <a:t>С кратером на вершине,</a:t>
            </a:r>
          </a:p>
          <a:p>
            <a:pPr algn="ctr"/>
            <a:r>
              <a:rPr lang="ru-RU" dirty="0" smtClean="0"/>
              <a:t>Из которой могут извергаться или извергались в прошлом лава, газы, вулканические бомбы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285984" y="2500306"/>
            <a:ext cx="1143008" cy="248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/>
          <a:lstStyle/>
          <a:p>
            <a:r>
              <a:rPr lang="ru-RU" dirty="0" smtClean="0"/>
              <a:t>гейзеры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5143504" cy="16430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Встреча раскаленной магмы с поземными водами служит причиной возникновения гейзера. Это периодически фонтанирующий горячий источник</a:t>
            </a:r>
            <a:endParaRPr lang="ru-RU" dirty="0"/>
          </a:p>
        </p:txBody>
      </p:sp>
      <p:pic>
        <p:nvPicPr>
          <p:cNvPr id="4" name="Picture 2" descr="C:\Users\PC1\Documents\Агеенко\гейз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588" y="428604"/>
            <a:ext cx="3808412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184" t="2525" b="1192"/>
          <a:stretch>
            <a:fillRect/>
          </a:stretch>
        </p:blipFill>
        <p:spPr bwMode="auto">
          <a:xfrm>
            <a:off x="0" y="2786058"/>
            <a:ext cx="59631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вулканов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266798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928926" y="471488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Щитовой вулкан</a:t>
            </a:r>
          </a:p>
          <a:p>
            <a:r>
              <a:rPr lang="ru-RU" dirty="0" smtClean="0"/>
              <a:t>Щитовой вулкан с пологими склонами образуется при широком растекании слоев жидкой базальтовой лавы.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2458268" cy="218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786050" y="2143117"/>
            <a:ext cx="6143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конусовидные вулканы с крутыми склонами, образуются слоями лавы и пепла, выброшенными в ходе предыдущих извержений. Иногда конический вулкан имеет несколько побочных кратеров, расположенных рядом или даже пересекающихся друг с другом.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043626" cy="1143000"/>
          </a:xfrm>
        </p:spPr>
        <p:txBody>
          <a:bodyPr/>
          <a:lstStyle/>
          <a:p>
            <a:r>
              <a:rPr lang="ru-RU" dirty="0" smtClean="0"/>
              <a:t>Виды вулканов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Действующие </a:t>
            </a:r>
          </a:p>
          <a:p>
            <a:r>
              <a:rPr lang="ru-RU" dirty="0" smtClean="0"/>
              <a:t>Потухшие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365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4648" t="35156" r="39209" b="25781"/>
          <a:stretch>
            <a:fillRect/>
          </a:stretch>
        </p:blipFill>
        <p:spPr bwMode="auto">
          <a:xfrm>
            <a:off x="4643406" y="4000480"/>
            <a:ext cx="45005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4571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располагаются вулканы на земле?</a:t>
            </a:r>
            <a:endParaRPr lang="ru-RU" dirty="0"/>
          </a:p>
        </p:txBody>
      </p:sp>
      <p:pic>
        <p:nvPicPr>
          <p:cNvPr id="7" name="Содержимое 3" descr="мировая карт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459099" cy="47149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544037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Курило – Камчатская вулканическая гряда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54" y="335962"/>
            <a:ext cx="4786346" cy="652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Разрушительная сила вулканов</a:t>
            </a:r>
            <a:endParaRPr lang="ru-RU" dirty="0"/>
          </a:p>
        </p:txBody>
      </p:sp>
      <p:pic>
        <p:nvPicPr>
          <p:cNvPr id="4" name="Picture 2" descr="img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49" r="5249"/>
          <a:stretch>
            <a:fillRect/>
          </a:stretch>
        </p:blipFill>
        <p:spPr bwMode="auto">
          <a:xfrm>
            <a:off x="214282" y="2786058"/>
            <a:ext cx="5046385" cy="364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12144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Пробуждение Везувия. Произошло утром 24 августа 79 года. Город Помпея был погребен под семиметровым слоем пепла и пемзы. Погибло 3000 человек. Засохшая грязь сохранила форму жителей Помпеев.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6190"/>
            <a:ext cx="312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Разрушительная сила вулканов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2554048" cy="278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0430" y="4357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Гора </a:t>
            </a:r>
            <a:r>
              <a:rPr lang="ru-RU" b="1" dirty="0" err="1" smtClean="0">
                <a:latin typeface="Calibri" pitchFamily="34" charset="0"/>
              </a:rPr>
              <a:t>Монтань-Пеле</a:t>
            </a:r>
            <a:r>
              <a:rPr lang="ru-RU" b="1" dirty="0" smtClean="0">
                <a:latin typeface="Calibri" pitchFamily="34" charset="0"/>
              </a:rPr>
              <a:t> во гневе. 8 мая 1902 года за несколько минут город Сан-Пьер на острове Мартиника был стерт с лица Земли. Погибло около 28 000 человек. Чудом уцелели 2 человека.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Обрушение горы </a:t>
            </a:r>
            <a:r>
              <a:rPr lang="ru-RU" b="1" dirty="0" err="1" smtClean="0">
                <a:latin typeface="Calibri" pitchFamily="34" charset="0"/>
              </a:rPr>
              <a:t>Сент-Хеленс</a:t>
            </a:r>
            <a:r>
              <a:rPr lang="ru-RU" b="1" dirty="0" smtClean="0">
                <a:latin typeface="Calibri" pitchFamily="34" charset="0"/>
              </a:rPr>
              <a:t>. 18 мая 1980 года  мощный подземный толчок сотряс гору </a:t>
            </a:r>
            <a:r>
              <a:rPr lang="ru-RU" b="1" dirty="0" err="1" smtClean="0">
                <a:latin typeface="Calibri" pitchFamily="34" charset="0"/>
              </a:rPr>
              <a:t>Сент-Хеленс</a:t>
            </a:r>
            <a:r>
              <a:rPr lang="ru-RU" b="1" dirty="0" smtClean="0">
                <a:latin typeface="Calibri" pitchFamily="34" charset="0"/>
              </a:rPr>
              <a:t>, вулкан на </a:t>
            </a:r>
            <a:r>
              <a:rPr lang="ru-RU" b="1" dirty="0" err="1" smtClean="0">
                <a:latin typeface="Calibri" pitchFamily="34" charset="0"/>
              </a:rPr>
              <a:t>с-з</a:t>
            </a:r>
            <a:r>
              <a:rPr lang="ru-RU" b="1" dirty="0" smtClean="0">
                <a:latin typeface="Calibri" pitchFamily="34" charset="0"/>
              </a:rPr>
              <a:t> США. Этот толчок вызвал обрушение северной части вулкана. Пострадавших не было, все жители были вовремя эвакуированы.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30051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вулканов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2318004" cy="15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2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Вулканический пепел обогащает почву. Особенно полезны пеплы Везувия.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857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Продукты вулканических извержений – пемза, обсидиан, базальт – уже давно используются человеком для строительства домов и церквей.</a:t>
            </a:r>
            <a:endParaRPr lang="ru-RU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928934"/>
            <a:ext cx="20208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072063"/>
            <a:ext cx="20669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0430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Серу используют для производства спичек, красителей и удобрений.</a:t>
            </a:r>
            <a:endParaRPr lang="ru-RU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5768997"/>
          </a:xfrm>
        </p:spPr>
        <p:txBody>
          <a:bodyPr/>
          <a:lstStyle/>
          <a:p>
            <a:r>
              <a:rPr lang="ru-RU" dirty="0" smtClean="0"/>
              <a:t>Проверим домашнее </a:t>
            </a:r>
            <a:r>
              <a:rPr lang="ru-RU" sz="3600" dirty="0" smtClean="0"/>
              <a:t>задание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2800" i="1" dirty="0" smtClean="0"/>
              <a:t>Вся земля сотряслась, </a:t>
            </a:r>
          </a:p>
          <a:p>
            <a:pPr>
              <a:buFontTx/>
              <a:buNone/>
            </a:pPr>
            <a:r>
              <a:rPr lang="ru-RU" sz="2800" i="1" dirty="0" smtClean="0"/>
              <a:t>                             туч метнулась гряда.</a:t>
            </a:r>
          </a:p>
          <a:p>
            <a:pPr>
              <a:buFontTx/>
              <a:buNone/>
            </a:pPr>
            <a:r>
              <a:rPr lang="ru-RU" sz="2800" i="1" dirty="0" smtClean="0"/>
              <a:t>   Сотрясенье земли унесло города…</a:t>
            </a:r>
          </a:p>
          <a:p>
            <a:pPr>
              <a:buFontTx/>
              <a:buNone/>
            </a:pPr>
            <a:r>
              <a:rPr lang="ru-RU" sz="2800" i="1" dirty="0" smtClean="0"/>
              <a:t>   Все оковы небес разомкнуться смогли.</a:t>
            </a:r>
          </a:p>
          <a:p>
            <a:pPr>
              <a:buFontTx/>
              <a:buNone/>
            </a:pPr>
            <a:r>
              <a:rPr lang="ru-RU" sz="2800" i="1" dirty="0" smtClean="0"/>
              <a:t>   Свел разгул сотрясенья суставы                                 земли, </a:t>
            </a:r>
          </a:p>
          <a:p>
            <a:pPr>
              <a:buFontTx/>
              <a:buNone/>
            </a:pPr>
            <a:r>
              <a:rPr lang="ru-RU" sz="2800" i="1" dirty="0" smtClean="0"/>
              <a:t>   Сжал он бедную землю в такие тиски,</a:t>
            </a:r>
          </a:p>
          <a:p>
            <a:pPr>
              <a:buFontTx/>
              <a:buNone/>
            </a:pPr>
            <a:r>
              <a:rPr lang="ru-RU" sz="2800" i="1" dirty="0" smtClean="0"/>
              <a:t>   Что огромные скалы разбил на куски…</a:t>
            </a:r>
          </a:p>
          <a:p>
            <a:pPr>
              <a:buFontTx/>
              <a:buNone/>
            </a:pPr>
            <a:r>
              <a:rPr lang="ru-RU" sz="2800" i="1" dirty="0" smtClean="0">
                <a:latin typeface="Arial Black" pitchFamily="34" charset="0"/>
              </a:rPr>
              <a:t>  </a:t>
            </a:r>
          </a:p>
          <a:p>
            <a:pPr>
              <a:buFontTx/>
              <a:buNone/>
            </a:pPr>
            <a:r>
              <a:rPr lang="ru-RU" sz="2800" i="1" dirty="0" smtClean="0">
                <a:latin typeface="Arial Black" pitchFamily="34" charset="0"/>
              </a:rPr>
              <a:t> о чем идет речь?</a:t>
            </a:r>
          </a:p>
          <a:p>
            <a:pPr algn="ctr">
              <a:buFontTx/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410" r="3410"/>
          <a:stretch>
            <a:fillRect/>
          </a:stretch>
        </p:blipFill>
        <p:spPr bwMode="auto">
          <a:xfrm>
            <a:off x="3571868" y="164305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492902" cy="7143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Вулкан – это добро или зло?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5572140"/>
            <a:ext cx="5867400" cy="7683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Снимок из космоса</a:t>
            </a:r>
            <a:endParaRPr lang="ru-RU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Что такое вулкан?</a:t>
            </a:r>
          </a:p>
          <a:p>
            <a:r>
              <a:rPr lang="ru-RU" dirty="0" smtClean="0"/>
              <a:t>Вулкан, который похоронил три города в Италии. </a:t>
            </a:r>
          </a:p>
          <a:p>
            <a:pPr marL="609600" indent="-609600">
              <a:lnSpc>
                <a:spcPct val="90000"/>
              </a:lnSpc>
            </a:pPr>
            <a:r>
              <a:rPr lang="ru-RU" dirty="0" smtClean="0"/>
              <a:t>Ученые, следящие за состоянием недр в районах действующий вулканов. </a:t>
            </a:r>
          </a:p>
          <a:p>
            <a:pPr marL="609600" indent="-609600"/>
            <a:r>
              <a:rPr lang="ru-RU" dirty="0" smtClean="0"/>
              <a:t>Магма, излившаяся на поверхность. </a:t>
            </a:r>
          </a:p>
          <a:p>
            <a:pPr marL="609600" indent="-609600"/>
            <a:r>
              <a:rPr lang="ru-RU" dirty="0" smtClean="0"/>
              <a:t>Канал, по которому магма поднимается к поверхности</a:t>
            </a:r>
          </a:p>
          <a:p>
            <a:pPr marL="609600" indent="-609600"/>
            <a:r>
              <a:rPr lang="ru-RU" dirty="0" smtClean="0"/>
              <a:t>Чашеобразное углубление на вершине вулкана</a:t>
            </a:r>
          </a:p>
          <a:p>
            <a:pPr marL="609600" indent="-609600"/>
            <a:r>
              <a:rPr lang="ru-RU" dirty="0" smtClean="0"/>
              <a:t>Вулканы, которые извергались на памяти человечества</a:t>
            </a:r>
          </a:p>
          <a:p>
            <a:pPr marL="609600" indent="-609600"/>
            <a:r>
              <a:rPr lang="ru-RU" dirty="0" smtClean="0"/>
              <a:t>Области, где расположено большое количество вулканов и часты землетрясения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Подпишите части вулкана</a:t>
            </a:r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>
            <a:off x="1285852" y="2428868"/>
            <a:ext cx="2643206" cy="4429132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 rot="10800000">
            <a:off x="1928794" y="2143116"/>
            <a:ext cx="1357322" cy="642942"/>
          </a:xfrm>
          <a:prstGeom prst="blockArc">
            <a:avLst>
              <a:gd name="adj1" fmla="val 10886417"/>
              <a:gd name="adj2" fmla="val 21508059"/>
              <a:gd name="adj3" fmla="val 2497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714620"/>
            <a:ext cx="714380" cy="32861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Арка 13"/>
          <p:cNvSpPr/>
          <p:nvPr/>
        </p:nvSpPr>
        <p:spPr>
          <a:xfrm>
            <a:off x="1928794" y="2214554"/>
            <a:ext cx="1357322" cy="642942"/>
          </a:xfrm>
          <a:prstGeom prst="blockArc">
            <a:avLst>
              <a:gd name="adj1" fmla="val 10886417"/>
              <a:gd name="adj2" fmla="val 21508059"/>
              <a:gd name="adj3" fmla="val 2497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Скругленная соединительная линия 17"/>
          <p:cNvCxnSpPr/>
          <p:nvPr/>
        </p:nvCxnSpPr>
        <p:spPr>
          <a:xfrm rot="16200000" flipV="1">
            <a:off x="1964513" y="1964521"/>
            <a:ext cx="1214446" cy="14287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6200000" flipH="1">
            <a:off x="2643174" y="2786058"/>
            <a:ext cx="928694" cy="785818"/>
          </a:xfrm>
          <a:prstGeom prst="curvedConnector3">
            <a:avLst>
              <a:gd name="adj1" fmla="val -102167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6200000" flipH="1">
            <a:off x="2536017" y="2750339"/>
            <a:ext cx="785818" cy="285752"/>
          </a:xfrm>
          <a:prstGeom prst="curvedConnector3">
            <a:avLst>
              <a:gd name="adj1" fmla="val -71652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5400000" flipH="1" flipV="1">
            <a:off x="2107389" y="1964521"/>
            <a:ext cx="928694" cy="285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5400000">
            <a:off x="1643042" y="2786058"/>
            <a:ext cx="1071570" cy="357190"/>
          </a:xfrm>
          <a:prstGeom prst="curvedConnector3">
            <a:avLst>
              <a:gd name="adj1" fmla="val -41797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16200000" flipH="1">
            <a:off x="2428860" y="2786058"/>
            <a:ext cx="1143008" cy="571504"/>
          </a:xfrm>
          <a:prstGeom prst="curvedConnector3">
            <a:avLst>
              <a:gd name="adj1" fmla="val -67575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1450153" y="2621757"/>
            <a:ext cx="942988" cy="842962"/>
          </a:xfrm>
          <a:prstGeom prst="curvedConnector3">
            <a:avLst>
              <a:gd name="adj1" fmla="val -91045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6200000" flipV="1">
            <a:off x="1893075" y="2035959"/>
            <a:ext cx="1066800" cy="13810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Облако 84"/>
          <p:cNvSpPr/>
          <p:nvPr/>
        </p:nvSpPr>
        <p:spPr>
          <a:xfrm>
            <a:off x="1785918" y="357166"/>
            <a:ext cx="1500198" cy="1500174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857356" y="5786454"/>
            <a:ext cx="1428760" cy="1285884"/>
          </a:xfrm>
          <a:custGeom>
            <a:avLst/>
            <a:gdLst>
              <a:gd name="connsiteX0" fmla="*/ 748145 w 1357745"/>
              <a:gd name="connsiteY0" fmla="*/ 127457 h 847418"/>
              <a:gd name="connsiteX1" fmla="*/ 706581 w 1357745"/>
              <a:gd name="connsiteY1" fmla="*/ 113603 h 847418"/>
              <a:gd name="connsiteX2" fmla="*/ 665018 w 1357745"/>
              <a:gd name="connsiteY2" fmla="*/ 85893 h 847418"/>
              <a:gd name="connsiteX3" fmla="*/ 568036 w 1357745"/>
              <a:gd name="connsiteY3" fmla="*/ 16621 h 847418"/>
              <a:gd name="connsiteX4" fmla="*/ 457200 w 1357745"/>
              <a:gd name="connsiteY4" fmla="*/ 44330 h 847418"/>
              <a:gd name="connsiteX5" fmla="*/ 346363 w 1357745"/>
              <a:gd name="connsiteY5" fmla="*/ 72039 h 847418"/>
              <a:gd name="connsiteX6" fmla="*/ 263236 w 1357745"/>
              <a:gd name="connsiteY6" fmla="*/ 141312 h 847418"/>
              <a:gd name="connsiteX7" fmla="*/ 235527 w 1357745"/>
              <a:gd name="connsiteY7" fmla="*/ 182875 h 847418"/>
              <a:gd name="connsiteX8" fmla="*/ 193963 w 1357745"/>
              <a:gd name="connsiteY8" fmla="*/ 224439 h 847418"/>
              <a:gd name="connsiteX9" fmla="*/ 110836 w 1357745"/>
              <a:gd name="connsiteY9" fmla="*/ 349130 h 847418"/>
              <a:gd name="connsiteX10" fmla="*/ 83127 w 1357745"/>
              <a:gd name="connsiteY10" fmla="*/ 390693 h 847418"/>
              <a:gd name="connsiteX11" fmla="*/ 55418 w 1357745"/>
              <a:gd name="connsiteY11" fmla="*/ 473821 h 847418"/>
              <a:gd name="connsiteX12" fmla="*/ 41563 w 1357745"/>
              <a:gd name="connsiteY12" fmla="*/ 515384 h 847418"/>
              <a:gd name="connsiteX13" fmla="*/ 0 w 1357745"/>
              <a:gd name="connsiteY13" fmla="*/ 626221 h 847418"/>
              <a:gd name="connsiteX14" fmla="*/ 13854 w 1357745"/>
              <a:gd name="connsiteY14" fmla="*/ 695493 h 847418"/>
              <a:gd name="connsiteX15" fmla="*/ 41563 w 1357745"/>
              <a:gd name="connsiteY15" fmla="*/ 723203 h 847418"/>
              <a:gd name="connsiteX16" fmla="*/ 69272 w 1357745"/>
              <a:gd name="connsiteY16" fmla="*/ 764766 h 847418"/>
              <a:gd name="connsiteX17" fmla="*/ 193963 w 1357745"/>
              <a:gd name="connsiteY17" fmla="*/ 834039 h 847418"/>
              <a:gd name="connsiteX18" fmla="*/ 540327 w 1357745"/>
              <a:gd name="connsiteY18" fmla="*/ 792475 h 847418"/>
              <a:gd name="connsiteX19" fmla="*/ 623454 w 1357745"/>
              <a:gd name="connsiteY19" fmla="*/ 764766 h 847418"/>
              <a:gd name="connsiteX20" fmla="*/ 955963 w 1357745"/>
              <a:gd name="connsiteY20" fmla="*/ 778621 h 847418"/>
              <a:gd name="connsiteX21" fmla="*/ 997527 w 1357745"/>
              <a:gd name="connsiteY21" fmla="*/ 792475 h 847418"/>
              <a:gd name="connsiteX22" fmla="*/ 1066800 w 1357745"/>
              <a:gd name="connsiteY22" fmla="*/ 806330 h 847418"/>
              <a:gd name="connsiteX23" fmla="*/ 1219200 w 1357745"/>
              <a:gd name="connsiteY23" fmla="*/ 820184 h 847418"/>
              <a:gd name="connsiteX24" fmla="*/ 1302327 w 1357745"/>
              <a:gd name="connsiteY24" fmla="*/ 792475 h 847418"/>
              <a:gd name="connsiteX25" fmla="*/ 1357745 w 1357745"/>
              <a:gd name="connsiteY25" fmla="*/ 709348 h 847418"/>
              <a:gd name="connsiteX26" fmla="*/ 1343891 w 1357745"/>
              <a:gd name="connsiteY26" fmla="*/ 335275 h 847418"/>
              <a:gd name="connsiteX27" fmla="*/ 1316181 w 1357745"/>
              <a:gd name="connsiteY27" fmla="*/ 293712 h 847418"/>
              <a:gd name="connsiteX28" fmla="*/ 1233054 w 1357745"/>
              <a:gd name="connsiteY28" fmla="*/ 224439 h 847418"/>
              <a:gd name="connsiteX29" fmla="*/ 1191491 w 1357745"/>
              <a:gd name="connsiteY29" fmla="*/ 182875 h 847418"/>
              <a:gd name="connsiteX30" fmla="*/ 1108363 w 1357745"/>
              <a:gd name="connsiteY30" fmla="*/ 155166 h 847418"/>
              <a:gd name="connsiteX31" fmla="*/ 1066800 w 1357745"/>
              <a:gd name="connsiteY31" fmla="*/ 141312 h 847418"/>
              <a:gd name="connsiteX32" fmla="*/ 1025236 w 1357745"/>
              <a:gd name="connsiteY32" fmla="*/ 127457 h 847418"/>
              <a:gd name="connsiteX33" fmla="*/ 969818 w 1357745"/>
              <a:gd name="connsiteY33" fmla="*/ 113603 h 847418"/>
              <a:gd name="connsiteX34" fmla="*/ 872836 w 1357745"/>
              <a:gd name="connsiteY34" fmla="*/ 85893 h 847418"/>
              <a:gd name="connsiteX35" fmla="*/ 789709 w 1357745"/>
              <a:gd name="connsiteY35" fmla="*/ 44330 h 847418"/>
              <a:gd name="connsiteX36" fmla="*/ 748145 w 1357745"/>
              <a:gd name="connsiteY36" fmla="*/ 58184 h 847418"/>
              <a:gd name="connsiteX37" fmla="*/ 609600 w 1357745"/>
              <a:gd name="connsiteY37" fmla="*/ 58184 h 847418"/>
              <a:gd name="connsiteX38" fmla="*/ 609600 w 1357745"/>
              <a:gd name="connsiteY38" fmla="*/ 2766 h 847418"/>
              <a:gd name="connsiteX39" fmla="*/ 484909 w 1357745"/>
              <a:gd name="connsiteY39" fmla="*/ 30475 h 84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57745" h="847418">
                <a:moveTo>
                  <a:pt x="748145" y="127457"/>
                </a:moveTo>
                <a:cubicBezTo>
                  <a:pt x="734290" y="122839"/>
                  <a:pt x="719643" y="120134"/>
                  <a:pt x="706581" y="113603"/>
                </a:cubicBezTo>
                <a:cubicBezTo>
                  <a:pt x="691688" y="106156"/>
                  <a:pt x="678567" y="95571"/>
                  <a:pt x="665018" y="85893"/>
                </a:cubicBezTo>
                <a:cubicBezTo>
                  <a:pt x="544769" y="0"/>
                  <a:pt x="665958" y="81901"/>
                  <a:pt x="568036" y="16621"/>
                </a:cubicBezTo>
                <a:cubicBezTo>
                  <a:pt x="398569" y="50513"/>
                  <a:pt x="574359" y="12377"/>
                  <a:pt x="457200" y="44330"/>
                </a:cubicBezTo>
                <a:cubicBezTo>
                  <a:pt x="420459" y="54350"/>
                  <a:pt x="346363" y="72039"/>
                  <a:pt x="346363" y="72039"/>
                </a:cubicBezTo>
                <a:cubicBezTo>
                  <a:pt x="305495" y="99285"/>
                  <a:pt x="296572" y="101309"/>
                  <a:pt x="263236" y="141312"/>
                </a:cubicBezTo>
                <a:cubicBezTo>
                  <a:pt x="252576" y="154104"/>
                  <a:pt x="246187" y="170083"/>
                  <a:pt x="235527" y="182875"/>
                </a:cubicBezTo>
                <a:cubicBezTo>
                  <a:pt x="222984" y="197927"/>
                  <a:pt x="205992" y="208973"/>
                  <a:pt x="193963" y="224439"/>
                </a:cubicBezTo>
                <a:cubicBezTo>
                  <a:pt x="193955" y="224449"/>
                  <a:pt x="124694" y="328343"/>
                  <a:pt x="110836" y="349130"/>
                </a:cubicBezTo>
                <a:cubicBezTo>
                  <a:pt x="101600" y="362984"/>
                  <a:pt x="88392" y="374897"/>
                  <a:pt x="83127" y="390693"/>
                </a:cubicBezTo>
                <a:lnTo>
                  <a:pt x="55418" y="473821"/>
                </a:lnTo>
                <a:cubicBezTo>
                  <a:pt x="50800" y="487675"/>
                  <a:pt x="46987" y="501825"/>
                  <a:pt x="41563" y="515384"/>
                </a:cubicBezTo>
                <a:cubicBezTo>
                  <a:pt x="8430" y="598217"/>
                  <a:pt x="21718" y="561063"/>
                  <a:pt x="0" y="626221"/>
                </a:cubicBezTo>
                <a:cubicBezTo>
                  <a:pt x="4618" y="649312"/>
                  <a:pt x="4578" y="673849"/>
                  <a:pt x="13854" y="695493"/>
                </a:cubicBezTo>
                <a:cubicBezTo>
                  <a:pt x="18999" y="707499"/>
                  <a:pt x="33403" y="713003"/>
                  <a:pt x="41563" y="723203"/>
                </a:cubicBezTo>
                <a:cubicBezTo>
                  <a:pt x="51965" y="736205"/>
                  <a:pt x="56741" y="753801"/>
                  <a:pt x="69272" y="764766"/>
                </a:cubicBezTo>
                <a:cubicBezTo>
                  <a:pt x="127904" y="816068"/>
                  <a:pt x="136877" y="815010"/>
                  <a:pt x="193963" y="834039"/>
                </a:cubicBezTo>
                <a:cubicBezTo>
                  <a:pt x="325953" y="746047"/>
                  <a:pt x="183454" y="830712"/>
                  <a:pt x="540327" y="792475"/>
                </a:cubicBezTo>
                <a:cubicBezTo>
                  <a:pt x="569369" y="789363"/>
                  <a:pt x="623454" y="764766"/>
                  <a:pt x="623454" y="764766"/>
                </a:cubicBezTo>
                <a:cubicBezTo>
                  <a:pt x="734290" y="769384"/>
                  <a:pt x="845334" y="770426"/>
                  <a:pt x="955963" y="778621"/>
                </a:cubicBezTo>
                <a:cubicBezTo>
                  <a:pt x="970527" y="779700"/>
                  <a:pt x="983359" y="788933"/>
                  <a:pt x="997527" y="792475"/>
                </a:cubicBezTo>
                <a:cubicBezTo>
                  <a:pt x="1020372" y="798186"/>
                  <a:pt x="1043434" y="803409"/>
                  <a:pt x="1066800" y="806330"/>
                </a:cubicBezTo>
                <a:cubicBezTo>
                  <a:pt x="1117416" y="812657"/>
                  <a:pt x="1168400" y="815566"/>
                  <a:pt x="1219200" y="820184"/>
                </a:cubicBezTo>
                <a:cubicBezTo>
                  <a:pt x="1272526" y="837960"/>
                  <a:pt x="1259594" y="847418"/>
                  <a:pt x="1302327" y="792475"/>
                </a:cubicBezTo>
                <a:cubicBezTo>
                  <a:pt x="1322773" y="766188"/>
                  <a:pt x="1357745" y="709348"/>
                  <a:pt x="1357745" y="709348"/>
                </a:cubicBezTo>
                <a:cubicBezTo>
                  <a:pt x="1353127" y="584657"/>
                  <a:pt x="1356307" y="459432"/>
                  <a:pt x="1343891" y="335275"/>
                </a:cubicBezTo>
                <a:cubicBezTo>
                  <a:pt x="1342234" y="318707"/>
                  <a:pt x="1326841" y="306504"/>
                  <a:pt x="1316181" y="293712"/>
                </a:cubicBezTo>
                <a:cubicBezTo>
                  <a:pt x="1260979" y="227470"/>
                  <a:pt x="1292506" y="273982"/>
                  <a:pt x="1233054" y="224439"/>
                </a:cubicBezTo>
                <a:cubicBezTo>
                  <a:pt x="1218002" y="211896"/>
                  <a:pt x="1208619" y="192390"/>
                  <a:pt x="1191491" y="182875"/>
                </a:cubicBezTo>
                <a:cubicBezTo>
                  <a:pt x="1165958" y="168690"/>
                  <a:pt x="1136072" y="164402"/>
                  <a:pt x="1108363" y="155166"/>
                </a:cubicBezTo>
                <a:lnTo>
                  <a:pt x="1066800" y="141312"/>
                </a:lnTo>
                <a:cubicBezTo>
                  <a:pt x="1052945" y="136694"/>
                  <a:pt x="1039404" y="130999"/>
                  <a:pt x="1025236" y="127457"/>
                </a:cubicBezTo>
                <a:cubicBezTo>
                  <a:pt x="1006763" y="122839"/>
                  <a:pt x="988127" y="118834"/>
                  <a:pt x="969818" y="113603"/>
                </a:cubicBezTo>
                <a:cubicBezTo>
                  <a:pt x="830647" y="73840"/>
                  <a:pt x="1046133" y="129219"/>
                  <a:pt x="872836" y="85893"/>
                </a:cubicBezTo>
                <a:cubicBezTo>
                  <a:pt x="851821" y="71883"/>
                  <a:pt x="818389" y="44330"/>
                  <a:pt x="789709" y="44330"/>
                </a:cubicBezTo>
                <a:cubicBezTo>
                  <a:pt x="775105" y="44330"/>
                  <a:pt x="762706" y="57064"/>
                  <a:pt x="748145" y="58184"/>
                </a:cubicBezTo>
                <a:cubicBezTo>
                  <a:pt x="702099" y="61726"/>
                  <a:pt x="655782" y="58184"/>
                  <a:pt x="609600" y="58184"/>
                </a:cubicBezTo>
                <a:lnTo>
                  <a:pt x="609600" y="2766"/>
                </a:lnTo>
                <a:cubicBezTo>
                  <a:pt x="464798" y="46207"/>
                  <a:pt x="436961" y="78423"/>
                  <a:pt x="484909" y="30475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Страница 70 – 77. – текст землетрясения и вулканы. Ответы на вопросы.</a:t>
            </a:r>
          </a:p>
          <a:p>
            <a:r>
              <a:rPr lang="ru-RU" dirty="0" smtClean="0"/>
              <a:t>Принести контурные карты.</a:t>
            </a:r>
          </a:p>
          <a:p>
            <a:r>
              <a:rPr lang="ru-RU" dirty="0" smtClean="0"/>
              <a:t>Задание в тетради стр.35-36.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838200"/>
          </a:xfrm>
        </p:spPr>
        <p:txBody>
          <a:bodyPr/>
          <a:lstStyle/>
          <a:p>
            <a:r>
              <a:rPr lang="ru-RU" dirty="0" smtClean="0"/>
              <a:t>Проверим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Вставьте пропущенные слова:</a:t>
            </a:r>
          </a:p>
          <a:p>
            <a:r>
              <a:rPr lang="ru-RU" sz="2400" dirty="0" smtClean="0"/>
              <a:t>Внутреннее строение земли достаточно сложное. В ее центре расположено ……………, а затем следуют …………. и …………. …………. Температура ядра достигает ……….градусов. Внутреннее ядро - ……., а внешнее - …… ….. </a:t>
            </a:r>
            <a:r>
              <a:rPr lang="ru-RU" sz="2400" smtClean="0"/>
              <a:t>Мантия </a:t>
            </a:r>
            <a:r>
              <a:rPr lang="ru-RU" sz="2400" dirty="0" smtClean="0"/>
              <a:t>имеет температуру до ………градусов. Земная кора – это …………… оболочка Земли. Все неровности земной поверхности называют - …………..</a:t>
            </a:r>
          </a:p>
          <a:p>
            <a:r>
              <a:rPr lang="ru-RU" sz="2400" dirty="0" smtClean="0"/>
              <a:t>Земная кора состоит из …….. ………, которые состоят из ………….. Горные породы делят на ……………………, ………………………….. и  ……………………………. Те горные породы, которые использует человек в своей хозяйственной деятельности называют - ……………………………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/>
          <a:lstStyle/>
          <a:p>
            <a:r>
              <a:rPr lang="ru-RU" dirty="0" smtClean="0"/>
              <a:t>О чем идет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dirty="0" smtClean="0">
                <a:latin typeface="Arial Black" pitchFamily="34" charset="0"/>
              </a:rPr>
              <a:t>Огнедышащая гора извергала фонтаном камни и раскаленные добела обломки скал. Казалось, что она ритмически сотрясалась, и это напоминало дыхание гиганта – Огненные змеи извивались среди дымящихся скал. Сотни огненных ручьев слились в одну полыхающую реку, которая с шипением извивалась в кипящую пучину.»</a:t>
            </a:r>
          </a:p>
          <a:p>
            <a:pPr>
              <a:buNone/>
            </a:pPr>
            <a:r>
              <a:rPr lang="ru-RU" dirty="0" smtClean="0"/>
              <a:t>    О какой огненной реке так образно говорил писатель Ж. Верн.  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Как вы считаете: вулканы – это добро или зло?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 Ответить на этот вопрос нужно в конце урока.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 слова вулкан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757874" cy="4525963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Известен и знаменит был у греков Гефест - искусный мастер, по­кровитель кузнечного дела. Древние греки считали, что живет он на острове </a:t>
            </a:r>
            <a:r>
              <a:rPr lang="ru-RU" dirty="0" err="1" smtClean="0"/>
              <a:t>Гиеру</a:t>
            </a:r>
            <a:r>
              <a:rPr lang="ru-RU" dirty="0" smtClean="0"/>
              <a:t> в Средиземном море и в глубине горы, над которой всегда клубится дым, кует оружие.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Самая главная кузница бога Гефеста была расположена в недрах го­ры Этна, на острове Сицилия. Этна (высота 3263 м) бушевала 130 раз.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древних римлян бог огня и кузнечного дела тоже сначала назывался Гефестом, но затем был переименован в Вулкана. По преда­нию, он ковал доспехи в своей кузнице внутри горы на острове Вул­кане в Тирренском море, у берегов Италии. Из горы непрерывно вы­рывались клубы дыма и языки пламени.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 временем любую огнедышащую гору стали называть вулканом, как и бога огня.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3613" y="2928934"/>
            <a:ext cx="31003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вулкана</a:t>
            </a:r>
            <a:endParaRPr lang="ru-RU" dirty="0"/>
          </a:p>
        </p:txBody>
      </p:sp>
      <p:pic>
        <p:nvPicPr>
          <p:cNvPr id="9" name="Picture 3" descr="C:\Users\PC1\Documents\Агеенко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1500174"/>
            <a:ext cx="51027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вулканические продукты извержения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4400552" cy="2285992"/>
          </a:xfrm>
        </p:spPr>
        <p:txBody>
          <a:bodyPr numCol="1">
            <a:normAutofit fontScale="92500" lnSpcReduction="10000"/>
          </a:bodyPr>
          <a:lstStyle/>
          <a:p>
            <a:r>
              <a:rPr lang="ru-RU" sz="2800" dirty="0" smtClean="0"/>
              <a:t>Лава – магма, излившаяся на поверхность Земли. (имеет температуру 1000 градусов, скорость 2-30 км/ч).</a:t>
            </a:r>
          </a:p>
          <a:p>
            <a:endParaRPr lang="ru-RU" dirty="0"/>
          </a:p>
        </p:txBody>
      </p:sp>
      <p:pic>
        <p:nvPicPr>
          <p:cNvPr id="7" name="Picture 5" descr="C:\Users\PC1\Documents\Агеенк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6638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14488"/>
            <a:ext cx="39052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623482"/>
            <a:ext cx="2906703" cy="32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257808" cy="1500174"/>
          </a:xfrm>
        </p:spPr>
        <p:txBody>
          <a:bodyPr>
            <a:normAutofit/>
          </a:bodyPr>
          <a:lstStyle/>
          <a:p>
            <a:r>
              <a:rPr lang="ru-RU" dirty="0" smtClean="0"/>
              <a:t>Вулканические выбросы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3614734" cy="5143512"/>
          </a:xfrm>
        </p:spPr>
        <p:txBody>
          <a:bodyPr>
            <a:normAutofit/>
          </a:bodyPr>
          <a:lstStyle/>
          <a:p>
            <a:r>
              <a:rPr lang="ru-RU" dirty="0" smtClean="0"/>
              <a:t>Вулканические бомбы и глыбы – самые крупные обломки (имеют угловатую форму, бывают очень большой величины, иногда с дачный домик).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30320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</TotalTime>
  <Words>859</Words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Грозные  явления природы</vt:lpstr>
      <vt:lpstr>Слайд 2</vt:lpstr>
      <vt:lpstr>Проверим домашнее задание</vt:lpstr>
      <vt:lpstr>О чем идет речь</vt:lpstr>
      <vt:lpstr>Цели урока: </vt:lpstr>
      <vt:lpstr>История возникновения  слова вулкан</vt:lpstr>
      <vt:lpstr>Строение вулкана</vt:lpstr>
      <vt:lpstr>вулканические продукты извержения</vt:lpstr>
      <vt:lpstr>Вулканические выбросы</vt:lpstr>
      <vt:lpstr>Вулканические выбросы</vt:lpstr>
      <vt:lpstr>Сформулируем понятие вулкан</vt:lpstr>
      <vt:lpstr>гейзеры</vt:lpstr>
      <vt:lpstr>Типы вулканов</vt:lpstr>
      <vt:lpstr>Виды вулканов</vt:lpstr>
      <vt:lpstr>Где располагаются вулканы на земле?</vt:lpstr>
      <vt:lpstr>Курило – Камчатская вулканическая гряда</vt:lpstr>
      <vt:lpstr>Разрушительная сила вулканов</vt:lpstr>
      <vt:lpstr>Разрушительная сила вулканов</vt:lpstr>
      <vt:lpstr>Польза вулканов</vt:lpstr>
      <vt:lpstr>Вулкан – это добро или зло?</vt:lpstr>
      <vt:lpstr>Повторим!</vt:lpstr>
      <vt:lpstr>Подпишите части вулкана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явления природы</dc:title>
  <cp:lastModifiedBy>учитель</cp:lastModifiedBy>
  <cp:revision>45</cp:revision>
  <dcterms:modified xsi:type="dcterms:W3CDTF">2009-12-21T12:45:12Z</dcterms:modified>
</cp:coreProperties>
</file>