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  <p:sldMasterId id="2147483768" r:id="rId2"/>
  </p:sldMasterIdLst>
  <p:notesMasterIdLst>
    <p:notesMasterId r:id="rId19"/>
  </p:notesMasterIdLst>
  <p:sldIdLst>
    <p:sldId id="256" r:id="rId3"/>
    <p:sldId id="257" r:id="rId4"/>
    <p:sldId id="285" r:id="rId5"/>
    <p:sldId id="286" r:id="rId6"/>
    <p:sldId id="280" r:id="rId7"/>
    <p:sldId id="261" r:id="rId8"/>
    <p:sldId id="262" r:id="rId9"/>
    <p:sldId id="278" r:id="rId10"/>
    <p:sldId id="279" r:id="rId11"/>
    <p:sldId id="276" r:id="rId12"/>
    <p:sldId id="265" r:id="rId13"/>
    <p:sldId id="267" r:id="rId14"/>
    <p:sldId id="274" r:id="rId15"/>
    <p:sldId id="268" r:id="rId16"/>
    <p:sldId id="281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110" d="100"/>
          <a:sy n="110" d="100"/>
        </p:scale>
        <p:origin x="16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2C4F5-9F7A-485A-B5D4-152C26573E69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19BB8-613D-41EC-9BB1-065C65BE2B4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:\Users\andromerk\Desktop\Выпускная Квалификационная Работа\МУзей Олимпиады\картина\Без имени-6.png"/>
          <p:cNvPicPr>
            <a:picLocks noChangeAspect="1" noChangeArrowheads="1"/>
          </p:cNvPicPr>
          <p:nvPr/>
        </p:nvPicPr>
        <p:blipFill>
          <a:blip r:embed="rId2" cstate="print">
            <a:lum bright="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361040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4348" y="571480"/>
            <a:ext cx="7929618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/>
              <a:t>ИСПОЛЬЗОВАНИЕ СОРЕВНОВАТЕЛЬНО-ИГРОВОГО МЕТОДА В ПРОЦЕССЕ СОВЕРШЕНСТВОВАНИЯ </a:t>
            </a:r>
            <a:r>
              <a:rPr lang="ru-RU" dirty="0" smtClean="0"/>
              <a:t>ТЕХНИКО-ТАКТИЧЕСКИХ ДЕЙСТВИЙ</a:t>
            </a:r>
            <a:r>
              <a:rPr lang="en-US" dirty="0" smtClean="0"/>
              <a:t> </a:t>
            </a:r>
            <a:r>
              <a:rPr lang="ru-RU" dirty="0" smtClean="0"/>
              <a:t>У КВАЛИФИЦИРОВАННЫХ ВОЛЕЙБОЛИСТОВ </a:t>
            </a:r>
            <a:r>
              <a:rPr lang="ru-RU" sz="2000" dirty="0" smtClean="0"/>
              <a:t>15-16</a:t>
            </a:r>
            <a:r>
              <a:rPr lang="ru-RU" dirty="0" smtClean="0"/>
              <a:t> </a:t>
            </a:r>
            <a:r>
              <a:rPr lang="ru-RU" dirty="0" smtClean="0"/>
              <a:t>ЛЕТ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r>
              <a:rPr lang="ru-RU" sz="1600" dirty="0" smtClean="0"/>
              <a:t>Зуев </a:t>
            </a:r>
            <a:r>
              <a:rPr lang="ru-RU" sz="1600" dirty="0" smtClean="0"/>
              <a:t>Евгений Алексеевич </a:t>
            </a:r>
          </a:p>
          <a:p>
            <a:pPr algn="ctr"/>
            <a:r>
              <a:rPr lang="ru-RU" sz="1600" dirty="0" smtClean="0"/>
              <a:t> </a:t>
            </a: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Санкт-Петербург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2017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1266" name="Picture 2" descr="C:\Users\andromerk\Desktop\Выпускная Квалификационная Работа\МУзей Олимпиады\картина\orden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78" y="4929199"/>
            <a:ext cx="2139953" cy="192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andromerk\Desktop\Выпускная Квалификационная Работа\МУзей Олимпиады\картина\gerb00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4857760"/>
            <a:ext cx="1952580" cy="200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01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14282" y="214290"/>
            <a:ext cx="52864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dirty="0" smtClean="0"/>
              <a:t>Блок 2. Пример: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«Передача в парах». 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2643182"/>
            <a:ext cx="842968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/>
          </a:p>
          <a:p>
            <a:pPr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Передачи в парах. Какая пара сможет дольше передавать мяч друг другу? Какая пара выполнит определенное число передач – 10, 20 и т.д. (условия выполнения усложняются за счет увеличения расстояния и высоты передачи)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9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285728"/>
            <a:ext cx="30003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dirty="0" smtClean="0"/>
              <a:t>Блок 3. Пример:</a:t>
            </a:r>
          </a:p>
          <a:p>
            <a:pPr algn="ctr">
              <a:buFontTx/>
              <a:buNone/>
            </a:pPr>
            <a:endParaRPr lang="ru-RU" dirty="0" smtClean="0"/>
          </a:p>
          <a:p>
            <a:pPr algn="ctr">
              <a:buFontTx/>
              <a:buNone/>
            </a:pPr>
            <a:endParaRPr lang="ru-RU" dirty="0" smtClean="0"/>
          </a:p>
          <a:p>
            <a:pPr algn="ctr">
              <a:buFontTx/>
              <a:buNone/>
            </a:pPr>
            <a:endParaRPr lang="ru-RU" dirty="0" smtClean="0"/>
          </a:p>
          <a:p>
            <a:pPr algn="ctr">
              <a:buFontTx/>
              <a:buNone/>
            </a:pPr>
            <a:endParaRPr lang="ru-RU" dirty="0" smtClean="0"/>
          </a:p>
          <a:p>
            <a:pPr algn="ctr">
              <a:buFontTx/>
              <a:buNone/>
            </a:pPr>
            <a:endParaRPr lang="ru-RU" dirty="0" smtClean="0"/>
          </a:p>
          <a:p>
            <a:r>
              <a:rPr lang="ru-RU" dirty="0" smtClean="0"/>
              <a:t>"Подай и попади".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500306"/>
            <a:ext cx="8715436" cy="2119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Игроки двух команд располагаются на лицевых линиях площадки. У каждой команды по 5 мячей. По сигналу игроки обеих команд поочередно выполняют по пять подач, стремясь попасть в пределы площадки. Игроки обеих команд, ожидающие очереди на подачу, собирают мячи и подают их подающим. Побеждает команда, у которой больше попаданий в площадку.</a:t>
            </a:r>
          </a:p>
        </p:txBody>
      </p:sp>
    </p:spTree>
    <p:extLst>
      <p:ext uri="{BB962C8B-B14F-4D97-AF65-F5344CB8AC3E}">
        <p14:creationId xmlns:p14="http://schemas.microsoft.com/office/powerpoint/2010/main" val="40402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928670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Сравнение показателей технической подготовленности волейболистов 15-16 лет в экспериментальной группе до и после проведения педагогического эксперимента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390724"/>
              </p:ext>
            </p:extLst>
          </p:nvPr>
        </p:nvGraphicFramePr>
        <p:xfrm>
          <a:off x="214282" y="2857496"/>
          <a:ext cx="8715437" cy="3429024"/>
        </p:xfrm>
        <a:graphic>
          <a:graphicData uri="http://schemas.openxmlformats.org/drawingml/2006/table">
            <a:tbl>
              <a:tblPr/>
              <a:tblGrid>
                <a:gridCol w="2111702"/>
                <a:gridCol w="1692822"/>
                <a:gridCol w="1692822"/>
                <a:gridCol w="1402337"/>
                <a:gridCol w="1815754"/>
              </a:tblGrid>
              <a:tr h="1143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Контрольные упражнения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Группа 2 (Э) до эксперимента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±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Sx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Группа 2 (Э) после эксперимента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±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Sx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-критерий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Стьюдента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Заключение о различиях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Верхняя передача мяча на точность из зоны 3 в зону 4 (из 10 раз)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3,8 ± 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6,3 ± 0,5</a:t>
                      </a:r>
                      <a:endParaRPr kumimoji="0"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3,258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Статистически значимы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мяча двумя руками сверху стоя у стенки, кол-во раз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10,1 ± 0,7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13,7 ± 0,5</a:t>
                      </a:r>
                      <a:endParaRPr kumimoji="0"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4,369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Статистически значимы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4282" y="6357958"/>
            <a:ext cx="72866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Группы связны. Число степеней свободы 9. Критическое значение (p=0.05) 2.262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643834" y="214290"/>
            <a:ext cx="1284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Таблица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2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2786058"/>
            <a:ext cx="87154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1. Показатели физической подготовленности в двух группах до проведения педагогического эксперимента соответствуют низкому уровню в соответствии с модельными характеристиками, и не имеют статистически достоверных различий между группами.</a:t>
            </a:r>
          </a:p>
          <a:p>
            <a:endParaRPr lang="ru-RU" sz="2000" dirty="0" smtClean="0"/>
          </a:p>
          <a:p>
            <a:r>
              <a:rPr lang="ru-RU" sz="2000" dirty="0" smtClean="0"/>
              <a:t>2. Показатели технической подготовленности в 2 группах до проведения педагогического эксперимента не соответствуют программным требованиям и не имеют статистически достоверных различий между группами.</a:t>
            </a:r>
          </a:p>
          <a:p>
            <a:endParaRPr lang="ru-RU" sz="20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214290"/>
            <a:ext cx="1269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val="5500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14282" y="2643182"/>
            <a:ext cx="89297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Разработку содержания заданий, направленных на совершенствование технических приемов игры, проводимых соревновательно-игровым методом, целесообразно осуществлять по 3 блокам:</a:t>
            </a:r>
          </a:p>
          <a:p>
            <a:endParaRPr lang="ru-RU" dirty="0" smtClean="0"/>
          </a:p>
          <a:p>
            <a:r>
              <a:rPr lang="ru-RU" dirty="0" smtClean="0"/>
              <a:t>Блок 1. Подвижные игры, направленные на развитие физических способностей, влияющих на выполнения технических приемов игры в волейбол.</a:t>
            </a:r>
          </a:p>
          <a:p>
            <a:endParaRPr lang="ru-RU" dirty="0" smtClean="0"/>
          </a:p>
          <a:p>
            <a:r>
              <a:rPr lang="ru-RU" dirty="0" smtClean="0"/>
              <a:t>Блок 2. Задания, направленные на совершенствование технических приемов игры  в волейбол, предусматривающие элемент соперничества или состязательности.</a:t>
            </a:r>
          </a:p>
          <a:p>
            <a:endParaRPr lang="ru-RU" dirty="0" smtClean="0"/>
          </a:p>
          <a:p>
            <a:r>
              <a:rPr lang="ru-RU" dirty="0" smtClean="0"/>
              <a:t>Блок 3. Подвижные игры, направленные на совершенствование технико-тактических действий у волейболистов.</a:t>
            </a:r>
          </a:p>
          <a:p>
            <a:endParaRPr lang="ru-RU" i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3071810"/>
            <a:ext cx="8501122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4.  Эффективность составленных блоков заданий доказана результатами повторного спортивно-педагогического тестирования. После проведения педагогического эксперимента в экспериментальной группе повышаются показатели технической подготовленности. Показатели экспериментальной и контрольной групп имеют статистически значимые различия.</a:t>
            </a:r>
          </a:p>
          <a:p>
            <a:endParaRPr lang="ru-RU" i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andromerk\Desktop\Выпускная Квалификационная Работа\МУзей Олимпиады\картина\Без имени-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61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ndromerk\Desktop\Выпускная Квалификационная Работа\МУзей Олимпиады\картина\orden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76228"/>
            <a:ext cx="2068515" cy="181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andromerk\Desktop\Выпускная Квалификационная Работа\МУзей Олимпиады\картина\gerb00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618582"/>
            <a:ext cx="1952580" cy="213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11760" y="61926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Санкт-Петербург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42910" y="1500174"/>
            <a:ext cx="8001056" cy="1752600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 !</a:t>
            </a:r>
            <a:endParaRPr lang="ru-RU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02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1357298"/>
            <a:ext cx="8643998" cy="4136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Объект исследования: Учебно-тренировочный процесс, направленный на совершенствование технико-тактических действий у квалифицированных волейболистов.</a:t>
            </a:r>
          </a:p>
          <a:p>
            <a:pPr>
              <a:lnSpc>
                <a:spcPct val="80000"/>
              </a:lnSpc>
            </a:pPr>
            <a:endParaRPr lang="ru-RU" b="1" i="1" u="sng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ru-RU" dirty="0" smtClean="0"/>
              <a:t>Предмет исследования: Соревновательно-игровой метод, направленный на совершенствование технико-тактических действий у квалифицированных волейболистов.</a:t>
            </a:r>
          </a:p>
          <a:p>
            <a:pPr>
              <a:lnSpc>
                <a:spcPct val="80000"/>
              </a:lnSpc>
            </a:pPr>
            <a:endParaRPr lang="ru-RU" dirty="0" smtClean="0"/>
          </a:p>
          <a:p>
            <a:pPr>
              <a:lnSpc>
                <a:spcPct val="80000"/>
              </a:lnSpc>
            </a:pPr>
            <a:endParaRPr lang="ru-RU" dirty="0" smtClean="0"/>
          </a:p>
          <a:p>
            <a:pPr>
              <a:lnSpc>
                <a:spcPct val="80000"/>
              </a:lnSpc>
              <a:buFontTx/>
              <a:buNone/>
            </a:pPr>
            <a:endParaRPr 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785926"/>
            <a:ext cx="892971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Гипотеза:  Предполагалось, что качество выполнения технико-тактических действий  у квалифицированных волейболистов будет более эффективным, если: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-  совершенствование умений технико-тактических  действий будет основано на средствах учебно-тренировочного процесса, проводимых соревновательно-игровым методом.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-  развитие физических способностей, влияющих на выполнение технико-тактических действий у волейболистов, будет осуществляется в ходе заданий, проводимых соревновательно-игровым методом.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785926"/>
            <a:ext cx="8929718" cy="1703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Цель исследования:  Цель исследования: Совершенствование учебно-тренировочного процесса, направленного на повышение эффективности технико-тактических действий волейболистов на основе использования соревновательно-игрового метода.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5720" y="2571744"/>
            <a:ext cx="85725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Задачи исследования:  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1. Выявить методы обучения, наиболее часто используемые тренерами при совершенствовании технико-тактических действий у квалифицированных волейболистов.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2. Определить показатели, характеризующие освоение технико-тактических действий квалифицированными волейболистами 15-16 лет.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3. Разработать содержание заданий, проводимых соревновательно-игровым методом, для совершенствования технико-тактических действий у квалифицированных волейболистов, и проверить  эффективность их применения.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7154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r>
              <a:rPr lang="ru-RU" sz="2000" dirty="0" smtClean="0"/>
              <a:t>Сравнение показателей физической подготовленности волейболистов 15-16 лет в группах 1(К) и 2(Э) до проведения педагогического эксперимента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34030"/>
              </p:ext>
            </p:extLst>
          </p:nvPr>
        </p:nvGraphicFramePr>
        <p:xfrm>
          <a:off x="500034" y="2786057"/>
          <a:ext cx="8286807" cy="3500460"/>
        </p:xfrm>
        <a:graphic>
          <a:graphicData uri="http://schemas.openxmlformats.org/drawingml/2006/table">
            <a:tbl>
              <a:tblPr/>
              <a:tblGrid>
                <a:gridCol w="2180147"/>
                <a:gridCol w="1690089"/>
                <a:gridCol w="1341162"/>
                <a:gridCol w="1348955"/>
                <a:gridCol w="1726454"/>
              </a:tblGrid>
              <a:tr h="700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Контрольные упражнения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Группа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±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Sx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Группа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±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Sx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-критерий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Стьюдента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Заключение о различиях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Челночный бег 6х5 м, 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12,8 ± 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11,8 ± 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1,777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Статистически не значимы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Бег 92 м "Ёлочка", 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28,5 ± 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29,8 ± 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1,716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Статистически не значимы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Прыжок в длину с места, см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195,7 ± 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193,5 ± 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Статистически не значимы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Прыжок вверх с места, cм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38,3 ± 2,4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39,3 ± 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Статистически не значимы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57158" y="6143644"/>
            <a:ext cx="74295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Группы несвязны. Число степеней свободы 18. Критическое значение (p=0.05) 2.101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72396" y="214290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Таблица 1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2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1000108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Сравнение показателей технической подготовленности волейболистов 15-16 лет в группах 1(К) и 2(Э) до проведения педагогического эксперимента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025585"/>
              </p:ext>
            </p:extLst>
          </p:nvPr>
        </p:nvGraphicFramePr>
        <p:xfrm>
          <a:off x="428595" y="2786057"/>
          <a:ext cx="8286809" cy="3571901"/>
        </p:xfrm>
        <a:graphic>
          <a:graphicData uri="http://schemas.openxmlformats.org/drawingml/2006/table">
            <a:tbl>
              <a:tblPr/>
              <a:tblGrid>
                <a:gridCol w="2671070"/>
                <a:gridCol w="1349821"/>
                <a:gridCol w="1172326"/>
                <a:gridCol w="1348955"/>
                <a:gridCol w="1744637"/>
              </a:tblGrid>
              <a:tr h="892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Контрольные упражнения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Группа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±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Sx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Группа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±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Sx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-критерий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Стьюдента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Заключение о различиях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Верхняя передача мяча на точность из зоны 3 в зону 4 (из 10 раз)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3,3 ± 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3,8 ± 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0,714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Статистически не значимы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мяча двумя руками сверху стоя у стенки, кол-во раз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9,2 ± 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10,1 ± 0,7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0,628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Статистически не значимы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28596" y="6357958"/>
            <a:ext cx="81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Группы несвязны. Число степеней свободы 18. Критическое значение (p=0.05) 2.101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29520" y="285728"/>
            <a:ext cx="1500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Таблица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2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2643182"/>
            <a:ext cx="871543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Задания были составлены по 3 блокам:</a:t>
            </a:r>
          </a:p>
          <a:p>
            <a:endParaRPr lang="ru-RU" dirty="0" smtClean="0"/>
          </a:p>
          <a:p>
            <a:r>
              <a:rPr lang="ru-RU" dirty="0" smtClean="0"/>
              <a:t>Блок 1. Подвижные игры, направленные на развитие физических способностей, влияющих на выполнения технических приемов игры в волейбол.</a:t>
            </a:r>
          </a:p>
          <a:p>
            <a:endParaRPr lang="ru-RU" dirty="0" smtClean="0"/>
          </a:p>
          <a:p>
            <a:r>
              <a:rPr lang="ru-RU" dirty="0" smtClean="0"/>
              <a:t>Блок 2. Задания, направленные на совершенствование технических приемов игры  в волейбол, предусматривающие элемент соперничества или состязательности.</a:t>
            </a:r>
          </a:p>
          <a:p>
            <a:endParaRPr lang="ru-RU" dirty="0" smtClean="0"/>
          </a:p>
          <a:p>
            <a:r>
              <a:rPr lang="ru-RU" dirty="0" smtClean="0"/>
              <a:t>Блок 3. Подвижные игры, направленные на совершенствование технико-тактических действий у волейболистов.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14282" y="21429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Блок 1. Пример: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«Кто быстрее».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643182"/>
            <a:ext cx="8643966" cy="3781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Игроки двух команд располагаются в колонну по одному на противоположных сторонах площадки в зоне 4 (на пересечении линии нападения и боковой линии). По сигналу направляющие колонн перемещаются в зону 2, попутно имитируя блок в зоне 4 (руки выше сетки), перемещение к линии нападения и касание её рукой. Затем имитируют блок в зоне 3, повторно касаются рукой линии нападения и в заключение имитируют блок в зоне 2. Быстро возвращаются к своей колонне и передают эстафету следующему игроку, который выполняет то же задание, и т. д. Выигрывает команда, закончившая эстафету первой.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1911</TotalTime>
  <Words>956</Words>
  <Application>Microsoft Office PowerPoint</Application>
  <PresentationFormat>Экран (4:3)</PresentationFormat>
  <Paragraphs>170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Constantia</vt:lpstr>
      <vt:lpstr>Georgia</vt:lpstr>
      <vt:lpstr>Times New Roman</vt:lpstr>
      <vt:lpstr>Wingdings</vt:lpstr>
      <vt:lpstr>Wingdings 2</vt:lpstr>
      <vt:lpstr>Поток</vt:lpstr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andromerk</dc:creator>
  <cp:lastModifiedBy>Admin</cp:lastModifiedBy>
  <cp:revision>185</cp:revision>
  <dcterms:created xsi:type="dcterms:W3CDTF">2014-06-22T13:15:55Z</dcterms:created>
  <dcterms:modified xsi:type="dcterms:W3CDTF">2017-04-21T21:38:58Z</dcterms:modified>
</cp:coreProperties>
</file>